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4"/>
  </p:sldMasterIdLst>
  <p:notesMasterIdLst>
    <p:notesMasterId r:id="rId83"/>
  </p:notesMasterIdLst>
  <p:sldIdLst>
    <p:sldId id="425" r:id="rId5"/>
    <p:sldId id="490" r:id="rId6"/>
    <p:sldId id="622" r:id="rId7"/>
    <p:sldId id="486" r:id="rId8"/>
    <p:sldId id="623" r:id="rId9"/>
    <p:sldId id="679" r:id="rId10"/>
    <p:sldId id="624" r:id="rId11"/>
    <p:sldId id="680" r:id="rId12"/>
    <p:sldId id="625" r:id="rId13"/>
    <p:sldId id="626" r:id="rId14"/>
    <p:sldId id="627" r:id="rId15"/>
    <p:sldId id="628" r:id="rId16"/>
    <p:sldId id="629" r:id="rId17"/>
    <p:sldId id="630" r:id="rId18"/>
    <p:sldId id="631" r:id="rId19"/>
    <p:sldId id="632" r:id="rId20"/>
    <p:sldId id="633" r:id="rId21"/>
    <p:sldId id="681" r:id="rId22"/>
    <p:sldId id="682" r:id="rId23"/>
    <p:sldId id="683" r:id="rId24"/>
    <p:sldId id="684" r:id="rId25"/>
    <p:sldId id="685" r:id="rId26"/>
    <p:sldId id="686" r:id="rId27"/>
    <p:sldId id="602" r:id="rId28"/>
    <p:sldId id="493" r:id="rId29"/>
    <p:sldId id="687" r:id="rId30"/>
    <p:sldId id="634" r:id="rId31"/>
    <p:sldId id="688" r:id="rId32"/>
    <p:sldId id="635" r:id="rId33"/>
    <p:sldId id="636" r:id="rId34"/>
    <p:sldId id="637" r:id="rId35"/>
    <p:sldId id="689" r:id="rId36"/>
    <p:sldId id="616" r:id="rId37"/>
    <p:sldId id="690" r:id="rId38"/>
    <p:sldId id="691" r:id="rId39"/>
    <p:sldId id="693" r:id="rId40"/>
    <p:sldId id="692" r:id="rId41"/>
    <p:sldId id="694" r:id="rId42"/>
    <p:sldId id="695" r:id="rId43"/>
    <p:sldId id="696" r:id="rId44"/>
    <p:sldId id="697" r:id="rId45"/>
    <p:sldId id="653" r:id="rId46"/>
    <p:sldId id="699" r:id="rId47"/>
    <p:sldId id="698" r:id="rId48"/>
    <p:sldId id="700" r:id="rId49"/>
    <p:sldId id="639" r:id="rId50"/>
    <p:sldId id="701" r:id="rId51"/>
    <p:sldId id="640" r:id="rId52"/>
    <p:sldId id="702" r:id="rId53"/>
    <p:sldId id="641" r:id="rId54"/>
    <p:sldId id="642" r:id="rId55"/>
    <p:sldId id="703" r:id="rId56"/>
    <p:sldId id="643" r:id="rId57"/>
    <p:sldId id="604" r:id="rId58"/>
    <p:sldId id="512" r:id="rId59"/>
    <p:sldId id="670" r:id="rId60"/>
    <p:sldId id="669" r:id="rId61"/>
    <p:sldId id="605" r:id="rId62"/>
    <p:sldId id="671" r:id="rId63"/>
    <p:sldId id="618" r:id="rId64"/>
    <p:sldId id="704" r:id="rId65"/>
    <p:sldId id="705" r:id="rId66"/>
    <p:sldId id="706" r:id="rId67"/>
    <p:sldId id="707" r:id="rId68"/>
    <p:sldId id="708" r:id="rId69"/>
    <p:sldId id="709" r:id="rId70"/>
    <p:sldId id="710" r:id="rId71"/>
    <p:sldId id="711" r:id="rId72"/>
    <p:sldId id="619" r:id="rId73"/>
    <p:sldId id="672" r:id="rId74"/>
    <p:sldId id="673" r:id="rId75"/>
    <p:sldId id="712" r:id="rId76"/>
    <p:sldId id="713" r:id="rId77"/>
    <p:sldId id="714" r:id="rId78"/>
    <p:sldId id="715" r:id="rId79"/>
    <p:sldId id="716" r:id="rId80"/>
    <p:sldId id="717" r:id="rId81"/>
    <p:sldId id="495" r:id="rId82"/>
  </p:sldIdLst>
  <p:sldSz cx="12192000" cy="6858000"/>
  <p:notesSz cx="6858000" cy="9144000"/>
  <p:custDataLst>
    <p:tags r:id="rId8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38CF0A15-5995-47D5-89F7-7066E8618130}">
          <p14:sldIdLst>
            <p14:sldId id="425"/>
            <p14:sldId id="490"/>
            <p14:sldId id="622"/>
            <p14:sldId id="486"/>
            <p14:sldId id="623"/>
            <p14:sldId id="679"/>
            <p14:sldId id="624"/>
            <p14:sldId id="680"/>
            <p14:sldId id="625"/>
            <p14:sldId id="626"/>
            <p14:sldId id="627"/>
            <p14:sldId id="628"/>
            <p14:sldId id="629"/>
            <p14:sldId id="630"/>
            <p14:sldId id="631"/>
            <p14:sldId id="632"/>
            <p14:sldId id="633"/>
            <p14:sldId id="681"/>
            <p14:sldId id="682"/>
            <p14:sldId id="683"/>
            <p14:sldId id="684"/>
            <p14:sldId id="685"/>
            <p14:sldId id="686"/>
            <p14:sldId id="602"/>
            <p14:sldId id="493"/>
            <p14:sldId id="687"/>
            <p14:sldId id="634"/>
            <p14:sldId id="688"/>
            <p14:sldId id="635"/>
            <p14:sldId id="636"/>
            <p14:sldId id="637"/>
            <p14:sldId id="689"/>
            <p14:sldId id="616"/>
            <p14:sldId id="690"/>
            <p14:sldId id="691"/>
            <p14:sldId id="693"/>
            <p14:sldId id="692"/>
            <p14:sldId id="694"/>
            <p14:sldId id="695"/>
            <p14:sldId id="696"/>
            <p14:sldId id="697"/>
            <p14:sldId id="653"/>
            <p14:sldId id="699"/>
            <p14:sldId id="698"/>
            <p14:sldId id="700"/>
            <p14:sldId id="639"/>
            <p14:sldId id="701"/>
            <p14:sldId id="640"/>
            <p14:sldId id="702"/>
            <p14:sldId id="641"/>
            <p14:sldId id="642"/>
            <p14:sldId id="703"/>
            <p14:sldId id="643"/>
            <p14:sldId id="604"/>
            <p14:sldId id="512"/>
            <p14:sldId id="670"/>
            <p14:sldId id="669"/>
            <p14:sldId id="605"/>
            <p14:sldId id="671"/>
            <p14:sldId id="618"/>
            <p14:sldId id="704"/>
            <p14:sldId id="705"/>
            <p14:sldId id="706"/>
            <p14:sldId id="707"/>
            <p14:sldId id="708"/>
            <p14:sldId id="709"/>
            <p14:sldId id="710"/>
            <p14:sldId id="711"/>
            <p14:sldId id="619"/>
            <p14:sldId id="672"/>
            <p14:sldId id="673"/>
            <p14:sldId id="712"/>
            <p14:sldId id="713"/>
            <p14:sldId id="714"/>
            <p14:sldId id="715"/>
            <p14:sldId id="716"/>
            <p14:sldId id="717"/>
            <p14:sldId id="495"/>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0543FFF-8B63-94E9-07D9-FFF8278ACBAD}" name="Jecho Gatbonton" initials="JG" userId="Jecho Gatbonton"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echo Gatbonton" initials="JG" lastIdx="21" clrIdx="0">
    <p:extLst>
      <p:ext uri="{19B8F6BF-5375-455C-9EA6-DF929625EA0E}">
        <p15:presenceInfo xmlns:p15="http://schemas.microsoft.com/office/powerpoint/2012/main" userId="Jecho Gatbonton" providerId="None"/>
      </p:ext>
    </p:extLst>
  </p:cmAuthor>
  <p:cmAuthor id="2" name="User" initials="U" lastIdx="14" clrIdx="1">
    <p:extLst>
      <p:ext uri="{19B8F6BF-5375-455C-9EA6-DF929625EA0E}">
        <p15:presenceInfo xmlns:p15="http://schemas.microsoft.com/office/powerpoint/2012/main" userId="e70e8c4868419a60" providerId="Windows Live"/>
      </p:ext>
    </p:extLst>
  </p:cmAuthor>
  <p:cmAuthor id="3" name="Jaja Aspiras" initials="JA" lastIdx="6" clrIdx="2">
    <p:extLst>
      <p:ext uri="{19B8F6BF-5375-455C-9EA6-DF929625EA0E}">
        <p15:presenceInfo xmlns:p15="http://schemas.microsoft.com/office/powerpoint/2012/main" userId="S::jaja@compliantlearningresources.com.au::cd531861-756d-498e-b2bc-2a1c84de1f5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63A"/>
    <a:srgbClr val="404040"/>
    <a:srgbClr val="48BB4F"/>
    <a:srgbClr val="4DC58D"/>
    <a:srgbClr val="70AD47"/>
    <a:srgbClr val="52CAB8"/>
    <a:srgbClr val="C8EA92"/>
    <a:srgbClr val="5B9BD5"/>
    <a:srgbClr val="F0CDCD"/>
    <a:srgbClr val="FF595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87" autoAdjust="0"/>
    <p:restoredTop sz="94690"/>
  </p:normalViewPr>
  <p:slideViewPr>
    <p:cSldViewPr snapToGrid="0">
      <p:cViewPr varScale="1">
        <p:scale>
          <a:sx n="101" d="100"/>
          <a:sy n="101" d="100"/>
        </p:scale>
        <p:origin x="1014" y="108"/>
      </p:cViewPr>
      <p:guideLst>
        <p:guide orient="horz" pos="2160"/>
        <p:guide pos="3840"/>
      </p:guideLst>
    </p:cSldViewPr>
  </p:slideViewPr>
  <p:notesTextViewPr>
    <p:cViewPr>
      <p:scale>
        <a:sx n="3" d="2"/>
        <a:sy n="3" d="2"/>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tags" Target="tags/tag1.xml"/><Relationship Id="rId89" Type="http://schemas.openxmlformats.org/officeDocument/2006/relationships/tableStyles" Target="tableStyle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microsoft.com/office/2018/10/relationships/authors" Target="authors.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commentAuthors" Target="commen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notesMaster" Target="notesMasters/notesMaster1.xml"/><Relationship Id="rId88"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viewProps" Target="viewProps.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A38161A-0A37-418C-A57D-075E8EEF39A8}" type="doc">
      <dgm:prSet loTypeId="urn:microsoft.com/office/officeart/2005/8/layout/list1" loCatId="list" qsTypeId="urn:microsoft.com/office/officeart/2005/8/quickstyle/simple1" qsCatId="simple" csTypeId="urn:microsoft.com/office/officeart/2005/8/colors/colorful5" csCatId="colorful" phldr="1"/>
      <dgm:spPr/>
      <dgm:t>
        <a:bodyPr/>
        <a:lstStyle/>
        <a:p>
          <a:endParaRPr lang="en-AU"/>
        </a:p>
      </dgm:t>
    </dgm:pt>
    <dgm:pt modelId="{6D6F191A-9CBB-4309-A0C5-DAFA16F7B7DD}">
      <dgm:prSet phldrT="[Text]" custT="1"/>
      <dgm:spPr/>
      <dgm:t>
        <a:bodyPr/>
        <a:lstStyle/>
        <a:p>
          <a:pPr>
            <a:buFont typeface="Wingdings" panose="05000000000000000000" pitchFamily="2" charset="2"/>
            <a:buChar char=""/>
          </a:pPr>
          <a:r>
            <a:rPr lang="en-AU" sz="1800"/>
            <a:t>Australian Human Rights Commission Act 1986</a:t>
          </a:r>
        </a:p>
      </dgm:t>
    </dgm:pt>
    <dgm:pt modelId="{7AE9A6EC-4739-4441-8F08-A9F21704E781}" type="parTrans" cxnId="{29A3F1D0-DF46-484D-932F-6B55CE7FDC54}">
      <dgm:prSet/>
      <dgm:spPr/>
      <dgm:t>
        <a:bodyPr/>
        <a:lstStyle/>
        <a:p>
          <a:endParaRPr lang="en-AU"/>
        </a:p>
      </dgm:t>
    </dgm:pt>
    <dgm:pt modelId="{C018719F-E676-48CF-A335-4CC10867EE51}" type="sibTrans" cxnId="{29A3F1D0-DF46-484D-932F-6B55CE7FDC54}">
      <dgm:prSet/>
      <dgm:spPr/>
      <dgm:t>
        <a:bodyPr/>
        <a:lstStyle/>
        <a:p>
          <a:endParaRPr lang="en-AU"/>
        </a:p>
      </dgm:t>
    </dgm:pt>
    <dgm:pt modelId="{47CE60AA-FE1E-4E61-8772-347226E51A47}">
      <dgm:prSet phldrT="[Text]" custT="1"/>
      <dgm:spPr/>
      <dgm:t>
        <a:bodyPr/>
        <a:lstStyle/>
        <a:p>
          <a:pPr>
            <a:buFont typeface="Wingdings" panose="05000000000000000000" pitchFamily="2" charset="2"/>
            <a:buChar char=""/>
          </a:pPr>
          <a:r>
            <a:rPr lang="en-AU" sz="1800"/>
            <a:t>Disability Services Act 1986</a:t>
          </a:r>
        </a:p>
      </dgm:t>
    </dgm:pt>
    <dgm:pt modelId="{E585A90B-A3AF-4B1B-B293-90DA6A5649B6}" type="parTrans" cxnId="{72C3A22C-38A9-4472-95BA-F528B87DA5B2}">
      <dgm:prSet/>
      <dgm:spPr/>
      <dgm:t>
        <a:bodyPr/>
        <a:lstStyle/>
        <a:p>
          <a:endParaRPr lang="en-AU"/>
        </a:p>
      </dgm:t>
    </dgm:pt>
    <dgm:pt modelId="{2A794C96-2F96-406D-BBB3-0FDE0EF183DE}" type="sibTrans" cxnId="{72C3A22C-38A9-4472-95BA-F528B87DA5B2}">
      <dgm:prSet/>
      <dgm:spPr/>
      <dgm:t>
        <a:bodyPr/>
        <a:lstStyle/>
        <a:p>
          <a:endParaRPr lang="en-AU"/>
        </a:p>
      </dgm:t>
    </dgm:pt>
    <dgm:pt modelId="{7491C5B7-748F-492E-B2B1-F3A0042D6043}">
      <dgm:prSet phldrT="[Text]" custT="1"/>
      <dgm:spPr/>
      <dgm:t>
        <a:bodyPr/>
        <a:lstStyle/>
        <a:p>
          <a:pPr>
            <a:buFont typeface="Wingdings" panose="05000000000000000000" pitchFamily="2" charset="2"/>
            <a:buChar char=""/>
          </a:pPr>
          <a:r>
            <a:rPr lang="en-AU" sz="1800" dirty="0"/>
            <a:t>Disability Discrimination Act 1992</a:t>
          </a:r>
        </a:p>
      </dgm:t>
    </dgm:pt>
    <dgm:pt modelId="{CF9B3D95-FFEA-466D-948F-643BFA2D31D2}" type="parTrans" cxnId="{7A863CAA-5DB5-45AF-BB1C-B76AB65DFC35}">
      <dgm:prSet/>
      <dgm:spPr/>
      <dgm:t>
        <a:bodyPr/>
        <a:lstStyle/>
        <a:p>
          <a:endParaRPr lang="en-AU"/>
        </a:p>
      </dgm:t>
    </dgm:pt>
    <dgm:pt modelId="{B18B3F7E-08EF-4693-B265-F10767CD95E2}" type="sibTrans" cxnId="{7A863CAA-5DB5-45AF-BB1C-B76AB65DFC35}">
      <dgm:prSet/>
      <dgm:spPr/>
      <dgm:t>
        <a:bodyPr/>
        <a:lstStyle/>
        <a:p>
          <a:endParaRPr lang="en-AU"/>
        </a:p>
      </dgm:t>
    </dgm:pt>
    <dgm:pt modelId="{A8DDB81F-5074-441E-AAF8-FAE497C35F32}" type="pres">
      <dgm:prSet presAssocID="{FA38161A-0A37-418C-A57D-075E8EEF39A8}" presName="linear" presStyleCnt="0">
        <dgm:presLayoutVars>
          <dgm:dir/>
          <dgm:animLvl val="lvl"/>
          <dgm:resizeHandles val="exact"/>
        </dgm:presLayoutVars>
      </dgm:prSet>
      <dgm:spPr/>
    </dgm:pt>
    <dgm:pt modelId="{F9C4A99D-282F-47D0-9516-42DFC61F63BE}" type="pres">
      <dgm:prSet presAssocID="{6D6F191A-9CBB-4309-A0C5-DAFA16F7B7DD}" presName="parentLin" presStyleCnt="0"/>
      <dgm:spPr/>
    </dgm:pt>
    <dgm:pt modelId="{DBD02A72-8C87-4D11-9D3E-7F54B2A3D7B7}" type="pres">
      <dgm:prSet presAssocID="{6D6F191A-9CBB-4309-A0C5-DAFA16F7B7DD}" presName="parentLeftMargin" presStyleLbl="node1" presStyleIdx="0" presStyleCnt="3"/>
      <dgm:spPr/>
    </dgm:pt>
    <dgm:pt modelId="{8AE90223-EB2E-4067-B997-1E3053223496}" type="pres">
      <dgm:prSet presAssocID="{6D6F191A-9CBB-4309-A0C5-DAFA16F7B7DD}" presName="parentText" presStyleLbl="node1" presStyleIdx="0" presStyleCnt="3">
        <dgm:presLayoutVars>
          <dgm:chMax val="0"/>
          <dgm:bulletEnabled val="1"/>
        </dgm:presLayoutVars>
      </dgm:prSet>
      <dgm:spPr/>
    </dgm:pt>
    <dgm:pt modelId="{1CC103A5-269F-4CBE-97A8-D53D9E90D8D7}" type="pres">
      <dgm:prSet presAssocID="{6D6F191A-9CBB-4309-A0C5-DAFA16F7B7DD}" presName="negativeSpace" presStyleCnt="0"/>
      <dgm:spPr/>
    </dgm:pt>
    <dgm:pt modelId="{8A8B6189-4A6C-478E-B1FD-D48EDDFB043B}" type="pres">
      <dgm:prSet presAssocID="{6D6F191A-9CBB-4309-A0C5-DAFA16F7B7DD}" presName="childText" presStyleLbl="conFgAcc1" presStyleIdx="0" presStyleCnt="3">
        <dgm:presLayoutVars>
          <dgm:bulletEnabled val="1"/>
        </dgm:presLayoutVars>
      </dgm:prSet>
      <dgm:spPr/>
    </dgm:pt>
    <dgm:pt modelId="{A61BC9EC-083C-4E41-8B8B-A7E193EEB35A}" type="pres">
      <dgm:prSet presAssocID="{C018719F-E676-48CF-A335-4CC10867EE51}" presName="spaceBetweenRectangles" presStyleCnt="0"/>
      <dgm:spPr/>
    </dgm:pt>
    <dgm:pt modelId="{4C1FAA19-C8FC-4C6E-AD9C-459633E6DC84}" type="pres">
      <dgm:prSet presAssocID="{47CE60AA-FE1E-4E61-8772-347226E51A47}" presName="parentLin" presStyleCnt="0"/>
      <dgm:spPr/>
    </dgm:pt>
    <dgm:pt modelId="{3602C25D-BA60-4E22-AD30-97B98B8DB4B6}" type="pres">
      <dgm:prSet presAssocID="{47CE60AA-FE1E-4E61-8772-347226E51A47}" presName="parentLeftMargin" presStyleLbl="node1" presStyleIdx="0" presStyleCnt="3"/>
      <dgm:spPr/>
    </dgm:pt>
    <dgm:pt modelId="{C3A06BC0-32C0-43DC-852F-EFD286DAA3F1}" type="pres">
      <dgm:prSet presAssocID="{47CE60AA-FE1E-4E61-8772-347226E51A47}" presName="parentText" presStyleLbl="node1" presStyleIdx="1" presStyleCnt="3">
        <dgm:presLayoutVars>
          <dgm:chMax val="0"/>
          <dgm:bulletEnabled val="1"/>
        </dgm:presLayoutVars>
      </dgm:prSet>
      <dgm:spPr/>
    </dgm:pt>
    <dgm:pt modelId="{63E756B7-7CA4-4050-AD6A-1CB8CBA0F598}" type="pres">
      <dgm:prSet presAssocID="{47CE60AA-FE1E-4E61-8772-347226E51A47}" presName="negativeSpace" presStyleCnt="0"/>
      <dgm:spPr/>
    </dgm:pt>
    <dgm:pt modelId="{AA5C3662-4684-45D8-9224-4DEA96D0DC4D}" type="pres">
      <dgm:prSet presAssocID="{47CE60AA-FE1E-4E61-8772-347226E51A47}" presName="childText" presStyleLbl="conFgAcc1" presStyleIdx="1" presStyleCnt="3">
        <dgm:presLayoutVars>
          <dgm:bulletEnabled val="1"/>
        </dgm:presLayoutVars>
      </dgm:prSet>
      <dgm:spPr/>
    </dgm:pt>
    <dgm:pt modelId="{761BFDD2-580F-4674-AE0B-53B5E11BAE8A}" type="pres">
      <dgm:prSet presAssocID="{2A794C96-2F96-406D-BBB3-0FDE0EF183DE}" presName="spaceBetweenRectangles" presStyleCnt="0"/>
      <dgm:spPr/>
    </dgm:pt>
    <dgm:pt modelId="{F99585C6-781A-47DC-B15A-A9862D14FD2D}" type="pres">
      <dgm:prSet presAssocID="{7491C5B7-748F-492E-B2B1-F3A0042D6043}" presName="parentLin" presStyleCnt="0"/>
      <dgm:spPr/>
    </dgm:pt>
    <dgm:pt modelId="{BB809924-285A-4E92-A2EB-7105D014C97F}" type="pres">
      <dgm:prSet presAssocID="{7491C5B7-748F-492E-B2B1-F3A0042D6043}" presName="parentLeftMargin" presStyleLbl="node1" presStyleIdx="1" presStyleCnt="3"/>
      <dgm:spPr/>
    </dgm:pt>
    <dgm:pt modelId="{91F982AE-EFB4-42B2-A49A-9F0D07F24410}" type="pres">
      <dgm:prSet presAssocID="{7491C5B7-748F-492E-B2B1-F3A0042D6043}" presName="parentText" presStyleLbl="node1" presStyleIdx="2" presStyleCnt="3">
        <dgm:presLayoutVars>
          <dgm:chMax val="0"/>
          <dgm:bulletEnabled val="1"/>
        </dgm:presLayoutVars>
      </dgm:prSet>
      <dgm:spPr/>
    </dgm:pt>
    <dgm:pt modelId="{53CA6521-90C2-4658-AD3C-C534C5CD5DA4}" type="pres">
      <dgm:prSet presAssocID="{7491C5B7-748F-492E-B2B1-F3A0042D6043}" presName="negativeSpace" presStyleCnt="0"/>
      <dgm:spPr/>
    </dgm:pt>
    <dgm:pt modelId="{51DD5ABB-6F64-4504-80C6-F702EC59B129}" type="pres">
      <dgm:prSet presAssocID="{7491C5B7-748F-492E-B2B1-F3A0042D6043}" presName="childText" presStyleLbl="conFgAcc1" presStyleIdx="2" presStyleCnt="3">
        <dgm:presLayoutVars>
          <dgm:bulletEnabled val="1"/>
        </dgm:presLayoutVars>
      </dgm:prSet>
      <dgm:spPr/>
    </dgm:pt>
  </dgm:ptLst>
  <dgm:cxnLst>
    <dgm:cxn modelId="{5BBD4304-7B49-4B80-A168-77F8F85FFD91}" type="presOf" srcId="{FA38161A-0A37-418C-A57D-075E8EEF39A8}" destId="{A8DDB81F-5074-441E-AAF8-FAE497C35F32}" srcOrd="0" destOrd="0" presId="urn:microsoft.com/office/officeart/2005/8/layout/list1"/>
    <dgm:cxn modelId="{72C3A22C-38A9-4472-95BA-F528B87DA5B2}" srcId="{FA38161A-0A37-418C-A57D-075E8EEF39A8}" destId="{47CE60AA-FE1E-4E61-8772-347226E51A47}" srcOrd="1" destOrd="0" parTransId="{E585A90B-A3AF-4B1B-B293-90DA6A5649B6}" sibTransId="{2A794C96-2F96-406D-BBB3-0FDE0EF183DE}"/>
    <dgm:cxn modelId="{5DFA553E-3250-40BD-A0B1-016DB0ACD91E}" type="presOf" srcId="{6D6F191A-9CBB-4309-A0C5-DAFA16F7B7DD}" destId="{DBD02A72-8C87-4D11-9D3E-7F54B2A3D7B7}" srcOrd="0" destOrd="0" presId="urn:microsoft.com/office/officeart/2005/8/layout/list1"/>
    <dgm:cxn modelId="{737E5065-7886-4EE0-A164-18A53FD52BAD}" type="presOf" srcId="{7491C5B7-748F-492E-B2B1-F3A0042D6043}" destId="{BB809924-285A-4E92-A2EB-7105D014C97F}" srcOrd="0" destOrd="0" presId="urn:microsoft.com/office/officeart/2005/8/layout/list1"/>
    <dgm:cxn modelId="{F830C36B-5C70-4018-BE54-8F9F547537E9}" type="presOf" srcId="{47CE60AA-FE1E-4E61-8772-347226E51A47}" destId="{C3A06BC0-32C0-43DC-852F-EFD286DAA3F1}" srcOrd="1" destOrd="0" presId="urn:microsoft.com/office/officeart/2005/8/layout/list1"/>
    <dgm:cxn modelId="{5E96A052-DFE2-4C70-B661-1BABA5D414AD}" type="presOf" srcId="{7491C5B7-748F-492E-B2B1-F3A0042D6043}" destId="{91F982AE-EFB4-42B2-A49A-9F0D07F24410}" srcOrd="1" destOrd="0" presId="urn:microsoft.com/office/officeart/2005/8/layout/list1"/>
    <dgm:cxn modelId="{82BAACA2-888A-4EFD-8B73-0CCF0A9B9C10}" type="presOf" srcId="{6D6F191A-9CBB-4309-A0C5-DAFA16F7B7DD}" destId="{8AE90223-EB2E-4067-B997-1E3053223496}" srcOrd="1" destOrd="0" presId="urn:microsoft.com/office/officeart/2005/8/layout/list1"/>
    <dgm:cxn modelId="{7A863CAA-5DB5-45AF-BB1C-B76AB65DFC35}" srcId="{FA38161A-0A37-418C-A57D-075E8EEF39A8}" destId="{7491C5B7-748F-492E-B2B1-F3A0042D6043}" srcOrd="2" destOrd="0" parTransId="{CF9B3D95-FFEA-466D-948F-643BFA2D31D2}" sibTransId="{B18B3F7E-08EF-4693-B265-F10767CD95E2}"/>
    <dgm:cxn modelId="{725A6EC1-CC29-4970-BFF6-2F7798624195}" type="presOf" srcId="{47CE60AA-FE1E-4E61-8772-347226E51A47}" destId="{3602C25D-BA60-4E22-AD30-97B98B8DB4B6}" srcOrd="0" destOrd="0" presId="urn:microsoft.com/office/officeart/2005/8/layout/list1"/>
    <dgm:cxn modelId="{29A3F1D0-DF46-484D-932F-6B55CE7FDC54}" srcId="{FA38161A-0A37-418C-A57D-075E8EEF39A8}" destId="{6D6F191A-9CBB-4309-A0C5-DAFA16F7B7DD}" srcOrd="0" destOrd="0" parTransId="{7AE9A6EC-4739-4441-8F08-A9F21704E781}" sibTransId="{C018719F-E676-48CF-A335-4CC10867EE51}"/>
    <dgm:cxn modelId="{D60242F2-959A-45C4-853B-25F10E33DFC5}" type="presParOf" srcId="{A8DDB81F-5074-441E-AAF8-FAE497C35F32}" destId="{F9C4A99D-282F-47D0-9516-42DFC61F63BE}" srcOrd="0" destOrd="0" presId="urn:microsoft.com/office/officeart/2005/8/layout/list1"/>
    <dgm:cxn modelId="{287665F9-0A4C-4179-9744-498915C4C889}" type="presParOf" srcId="{F9C4A99D-282F-47D0-9516-42DFC61F63BE}" destId="{DBD02A72-8C87-4D11-9D3E-7F54B2A3D7B7}" srcOrd="0" destOrd="0" presId="urn:microsoft.com/office/officeart/2005/8/layout/list1"/>
    <dgm:cxn modelId="{CCD6132A-A97C-4E6C-9C55-FE626C34941B}" type="presParOf" srcId="{F9C4A99D-282F-47D0-9516-42DFC61F63BE}" destId="{8AE90223-EB2E-4067-B997-1E3053223496}" srcOrd="1" destOrd="0" presId="urn:microsoft.com/office/officeart/2005/8/layout/list1"/>
    <dgm:cxn modelId="{71C96AFD-AFB3-426B-8FCC-E5E602AD03AC}" type="presParOf" srcId="{A8DDB81F-5074-441E-AAF8-FAE497C35F32}" destId="{1CC103A5-269F-4CBE-97A8-D53D9E90D8D7}" srcOrd="1" destOrd="0" presId="urn:microsoft.com/office/officeart/2005/8/layout/list1"/>
    <dgm:cxn modelId="{E4F15656-8DAF-4BF7-BF8C-22498740C57F}" type="presParOf" srcId="{A8DDB81F-5074-441E-AAF8-FAE497C35F32}" destId="{8A8B6189-4A6C-478E-B1FD-D48EDDFB043B}" srcOrd="2" destOrd="0" presId="urn:microsoft.com/office/officeart/2005/8/layout/list1"/>
    <dgm:cxn modelId="{30BEF296-FC5C-463D-82C2-CF57B53C3C90}" type="presParOf" srcId="{A8DDB81F-5074-441E-AAF8-FAE497C35F32}" destId="{A61BC9EC-083C-4E41-8B8B-A7E193EEB35A}" srcOrd="3" destOrd="0" presId="urn:microsoft.com/office/officeart/2005/8/layout/list1"/>
    <dgm:cxn modelId="{C363EDDB-C509-48D4-B987-B445BB775A9B}" type="presParOf" srcId="{A8DDB81F-5074-441E-AAF8-FAE497C35F32}" destId="{4C1FAA19-C8FC-4C6E-AD9C-459633E6DC84}" srcOrd="4" destOrd="0" presId="urn:microsoft.com/office/officeart/2005/8/layout/list1"/>
    <dgm:cxn modelId="{05CFB8EA-D6F6-40D9-8D6B-94D8B3362FF3}" type="presParOf" srcId="{4C1FAA19-C8FC-4C6E-AD9C-459633E6DC84}" destId="{3602C25D-BA60-4E22-AD30-97B98B8DB4B6}" srcOrd="0" destOrd="0" presId="urn:microsoft.com/office/officeart/2005/8/layout/list1"/>
    <dgm:cxn modelId="{C15DDCA4-8056-4226-81B6-80237D3C2B80}" type="presParOf" srcId="{4C1FAA19-C8FC-4C6E-AD9C-459633E6DC84}" destId="{C3A06BC0-32C0-43DC-852F-EFD286DAA3F1}" srcOrd="1" destOrd="0" presId="urn:microsoft.com/office/officeart/2005/8/layout/list1"/>
    <dgm:cxn modelId="{BD1D7B5C-61D5-4FAE-88BC-4FF56CA21470}" type="presParOf" srcId="{A8DDB81F-5074-441E-AAF8-FAE497C35F32}" destId="{63E756B7-7CA4-4050-AD6A-1CB8CBA0F598}" srcOrd="5" destOrd="0" presId="urn:microsoft.com/office/officeart/2005/8/layout/list1"/>
    <dgm:cxn modelId="{1CE6FE0C-1B47-4FC8-8444-ADDEF035FFBA}" type="presParOf" srcId="{A8DDB81F-5074-441E-AAF8-FAE497C35F32}" destId="{AA5C3662-4684-45D8-9224-4DEA96D0DC4D}" srcOrd="6" destOrd="0" presId="urn:microsoft.com/office/officeart/2005/8/layout/list1"/>
    <dgm:cxn modelId="{F36C9986-AA2B-4686-A936-9A06E9ADCC50}" type="presParOf" srcId="{A8DDB81F-5074-441E-AAF8-FAE497C35F32}" destId="{761BFDD2-580F-4674-AE0B-53B5E11BAE8A}" srcOrd="7" destOrd="0" presId="urn:microsoft.com/office/officeart/2005/8/layout/list1"/>
    <dgm:cxn modelId="{07D3B442-488F-4EAC-BA8C-9E68FC61B754}" type="presParOf" srcId="{A8DDB81F-5074-441E-AAF8-FAE497C35F32}" destId="{F99585C6-781A-47DC-B15A-A9862D14FD2D}" srcOrd="8" destOrd="0" presId="urn:microsoft.com/office/officeart/2005/8/layout/list1"/>
    <dgm:cxn modelId="{4FA96C42-6E4B-4255-A219-11C5261467C4}" type="presParOf" srcId="{F99585C6-781A-47DC-B15A-A9862D14FD2D}" destId="{BB809924-285A-4E92-A2EB-7105D014C97F}" srcOrd="0" destOrd="0" presId="urn:microsoft.com/office/officeart/2005/8/layout/list1"/>
    <dgm:cxn modelId="{C36ACD31-5B1E-4F9F-B4AC-345E7323CBC8}" type="presParOf" srcId="{F99585C6-781A-47DC-B15A-A9862D14FD2D}" destId="{91F982AE-EFB4-42B2-A49A-9F0D07F24410}" srcOrd="1" destOrd="0" presId="urn:microsoft.com/office/officeart/2005/8/layout/list1"/>
    <dgm:cxn modelId="{3BA43DD1-D61B-4C5F-AEE7-FA06B2C5FB62}" type="presParOf" srcId="{A8DDB81F-5074-441E-AAF8-FAE497C35F32}" destId="{53CA6521-90C2-4658-AD3C-C534C5CD5DA4}" srcOrd="9" destOrd="0" presId="urn:microsoft.com/office/officeart/2005/8/layout/list1"/>
    <dgm:cxn modelId="{AA973750-B0BB-4FBE-B39F-502370312264}" type="presParOf" srcId="{A8DDB81F-5074-441E-AAF8-FAE497C35F32}" destId="{51DD5ABB-6F64-4504-80C6-F702EC59B129}"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A709ABB-A1BB-470B-AEC7-160885079AD9}" type="doc">
      <dgm:prSet loTypeId="urn:microsoft.com/office/officeart/2005/8/layout/default" loCatId="list" qsTypeId="urn:microsoft.com/office/officeart/2005/8/quickstyle/simple1" qsCatId="simple" csTypeId="urn:microsoft.com/office/officeart/2005/8/colors/colorful5" csCatId="colorful" phldr="1"/>
      <dgm:spPr/>
      <dgm:t>
        <a:bodyPr/>
        <a:lstStyle/>
        <a:p>
          <a:endParaRPr lang="en-PH"/>
        </a:p>
      </dgm:t>
    </dgm:pt>
    <dgm:pt modelId="{E326E05A-260D-420F-B8E9-30C6338E866C}">
      <dgm:prSet phldrT="[Text]" custT="1"/>
      <dgm:spPr/>
      <dgm:t>
        <a:bodyPr/>
        <a:lstStyle/>
        <a:p>
          <a:r>
            <a:rPr lang="en-US" sz="2000"/>
            <a:t>anxiety</a:t>
          </a:r>
          <a:endParaRPr lang="en-PH" sz="2000"/>
        </a:p>
      </dgm:t>
    </dgm:pt>
    <dgm:pt modelId="{18E85AB5-9F0F-47AF-9D6B-7129F95F1024}" type="parTrans" cxnId="{4E5BE264-99F6-4893-BEBB-1B6C8D7FF529}">
      <dgm:prSet/>
      <dgm:spPr/>
      <dgm:t>
        <a:bodyPr/>
        <a:lstStyle/>
        <a:p>
          <a:endParaRPr lang="en-PH"/>
        </a:p>
      </dgm:t>
    </dgm:pt>
    <dgm:pt modelId="{DD7F11E2-E717-4950-885A-2BF2D6F2A349}" type="sibTrans" cxnId="{4E5BE264-99F6-4893-BEBB-1B6C8D7FF529}">
      <dgm:prSet/>
      <dgm:spPr/>
      <dgm:t>
        <a:bodyPr/>
        <a:lstStyle/>
        <a:p>
          <a:endParaRPr lang="en-PH"/>
        </a:p>
      </dgm:t>
    </dgm:pt>
    <dgm:pt modelId="{A8F5620A-00CA-44F7-B636-248143ADF18F}">
      <dgm:prSet custT="1"/>
      <dgm:spPr/>
      <dgm:t>
        <a:bodyPr/>
        <a:lstStyle/>
        <a:p>
          <a:r>
            <a:rPr lang="en-US" sz="2000"/>
            <a:t>depression</a:t>
          </a:r>
          <a:endParaRPr lang="en-US" sz="2000" dirty="0"/>
        </a:p>
      </dgm:t>
    </dgm:pt>
    <dgm:pt modelId="{B1EFF444-6781-4736-8FA9-312E029DAAB3}" type="parTrans" cxnId="{AF2C5724-08DF-40AC-9E89-8008F50641C3}">
      <dgm:prSet/>
      <dgm:spPr/>
      <dgm:t>
        <a:bodyPr/>
        <a:lstStyle/>
        <a:p>
          <a:endParaRPr lang="en-PH"/>
        </a:p>
      </dgm:t>
    </dgm:pt>
    <dgm:pt modelId="{3747F794-B152-4DCD-AE9C-17A8220F75A5}" type="sibTrans" cxnId="{AF2C5724-08DF-40AC-9E89-8008F50641C3}">
      <dgm:prSet/>
      <dgm:spPr/>
      <dgm:t>
        <a:bodyPr/>
        <a:lstStyle/>
        <a:p>
          <a:endParaRPr lang="en-PH"/>
        </a:p>
      </dgm:t>
    </dgm:pt>
    <dgm:pt modelId="{1BBE3E73-BF06-4B7B-86DF-02DD3AB20EF7}">
      <dgm:prSet custT="1"/>
      <dgm:spPr/>
      <dgm:t>
        <a:bodyPr/>
        <a:lstStyle/>
        <a:p>
          <a:r>
            <a:rPr lang="en-US" sz="2000"/>
            <a:t>eating disorders</a:t>
          </a:r>
          <a:endParaRPr lang="en-US" sz="2000" dirty="0"/>
        </a:p>
      </dgm:t>
    </dgm:pt>
    <dgm:pt modelId="{4789408A-2505-4882-AC72-5E389053496C}" type="parTrans" cxnId="{5786D35B-C614-485D-91D1-E094419EB516}">
      <dgm:prSet/>
      <dgm:spPr/>
      <dgm:t>
        <a:bodyPr/>
        <a:lstStyle/>
        <a:p>
          <a:endParaRPr lang="en-PH"/>
        </a:p>
      </dgm:t>
    </dgm:pt>
    <dgm:pt modelId="{F618DDD1-B168-4A23-B4E0-75631CA65A2A}" type="sibTrans" cxnId="{5786D35B-C614-485D-91D1-E094419EB516}">
      <dgm:prSet/>
      <dgm:spPr/>
      <dgm:t>
        <a:bodyPr/>
        <a:lstStyle/>
        <a:p>
          <a:endParaRPr lang="en-PH"/>
        </a:p>
      </dgm:t>
    </dgm:pt>
    <dgm:pt modelId="{7B8FADFF-B854-4229-951E-3823984EB7D4}">
      <dgm:prSet custT="1"/>
      <dgm:spPr/>
      <dgm:t>
        <a:bodyPr/>
        <a:lstStyle/>
        <a:p>
          <a:r>
            <a:rPr lang="en-US" sz="2000"/>
            <a:t>personality disorders</a:t>
          </a:r>
          <a:endParaRPr lang="en-US" sz="2000" dirty="0"/>
        </a:p>
      </dgm:t>
    </dgm:pt>
    <dgm:pt modelId="{0B086269-8C43-4722-9FBD-BEF5211999A8}" type="parTrans" cxnId="{55474A99-9D71-4A0F-8EEB-518F63928DDA}">
      <dgm:prSet/>
      <dgm:spPr/>
      <dgm:t>
        <a:bodyPr/>
        <a:lstStyle/>
        <a:p>
          <a:endParaRPr lang="en-PH"/>
        </a:p>
      </dgm:t>
    </dgm:pt>
    <dgm:pt modelId="{B97DB1D1-D625-4CC4-8E0E-0E066AE38182}" type="sibTrans" cxnId="{55474A99-9D71-4A0F-8EEB-518F63928DDA}">
      <dgm:prSet/>
      <dgm:spPr/>
      <dgm:t>
        <a:bodyPr/>
        <a:lstStyle/>
        <a:p>
          <a:endParaRPr lang="en-PH"/>
        </a:p>
      </dgm:t>
    </dgm:pt>
    <dgm:pt modelId="{21965A96-087C-42BB-BF8D-1894669B5509}">
      <dgm:prSet custT="1"/>
      <dgm:spPr/>
      <dgm:t>
        <a:bodyPr/>
        <a:lstStyle/>
        <a:p>
          <a:r>
            <a:rPr lang="en-US" sz="2000"/>
            <a:t>psychosis</a:t>
          </a:r>
          <a:endParaRPr lang="en-US" sz="2000" dirty="0"/>
        </a:p>
      </dgm:t>
    </dgm:pt>
    <dgm:pt modelId="{07A6F186-B41F-46E2-8440-BF498CB73457}" type="parTrans" cxnId="{CC5443CE-971C-4233-93FE-F04E5B9A1ECD}">
      <dgm:prSet/>
      <dgm:spPr/>
      <dgm:t>
        <a:bodyPr/>
        <a:lstStyle/>
        <a:p>
          <a:endParaRPr lang="en-PH"/>
        </a:p>
      </dgm:t>
    </dgm:pt>
    <dgm:pt modelId="{5482EA1D-B9D8-4285-8C6C-74C9E4E78CE4}" type="sibTrans" cxnId="{CC5443CE-971C-4233-93FE-F04E5B9A1ECD}">
      <dgm:prSet/>
      <dgm:spPr/>
      <dgm:t>
        <a:bodyPr/>
        <a:lstStyle/>
        <a:p>
          <a:endParaRPr lang="en-PH"/>
        </a:p>
      </dgm:t>
    </dgm:pt>
    <dgm:pt modelId="{92AD1DFA-6F21-4908-B3B6-6100AD302111}">
      <dgm:prSet custT="1"/>
      <dgm:spPr/>
      <dgm:t>
        <a:bodyPr/>
        <a:lstStyle/>
        <a:p>
          <a:r>
            <a:rPr lang="en-US" sz="2000"/>
            <a:t>schizophrenia</a:t>
          </a:r>
          <a:endParaRPr lang="en-US" sz="2000" dirty="0"/>
        </a:p>
      </dgm:t>
    </dgm:pt>
    <dgm:pt modelId="{F567BBD3-087A-49DB-8685-C52E7AD165DD}" type="parTrans" cxnId="{F0E4EF9E-6CCD-453F-949A-AEAB593B5423}">
      <dgm:prSet/>
      <dgm:spPr/>
      <dgm:t>
        <a:bodyPr/>
        <a:lstStyle/>
        <a:p>
          <a:endParaRPr lang="en-PH"/>
        </a:p>
      </dgm:t>
    </dgm:pt>
    <dgm:pt modelId="{06E58079-3BCA-44EA-B12B-F47603D8633E}" type="sibTrans" cxnId="{F0E4EF9E-6CCD-453F-949A-AEAB593B5423}">
      <dgm:prSet/>
      <dgm:spPr/>
      <dgm:t>
        <a:bodyPr/>
        <a:lstStyle/>
        <a:p>
          <a:endParaRPr lang="en-PH"/>
        </a:p>
      </dgm:t>
    </dgm:pt>
    <dgm:pt modelId="{33E431A3-4839-4C73-A1CE-7ECEF003241B}">
      <dgm:prSet custT="1"/>
      <dgm:spPr/>
      <dgm:t>
        <a:bodyPr/>
        <a:lstStyle/>
        <a:p>
          <a:r>
            <a:rPr lang="en-US" sz="2000" dirty="0"/>
            <a:t>substance abuse </a:t>
          </a:r>
          <a:endParaRPr lang="en-PH" sz="2000" dirty="0"/>
        </a:p>
      </dgm:t>
    </dgm:pt>
    <dgm:pt modelId="{BDC0306A-E5D5-4240-8353-CF07C369F27D}" type="parTrans" cxnId="{5BD4D1DA-8868-49BB-A1AF-ECCB7E7DBEA7}">
      <dgm:prSet/>
      <dgm:spPr/>
      <dgm:t>
        <a:bodyPr/>
        <a:lstStyle/>
        <a:p>
          <a:endParaRPr lang="en-PH"/>
        </a:p>
      </dgm:t>
    </dgm:pt>
    <dgm:pt modelId="{B7C1F426-0D3C-4616-8A03-EA5A8FDA2D68}" type="sibTrans" cxnId="{5BD4D1DA-8868-49BB-A1AF-ECCB7E7DBEA7}">
      <dgm:prSet/>
      <dgm:spPr/>
      <dgm:t>
        <a:bodyPr/>
        <a:lstStyle/>
        <a:p>
          <a:endParaRPr lang="en-PH"/>
        </a:p>
      </dgm:t>
    </dgm:pt>
    <dgm:pt modelId="{E349F7F4-E026-498B-961C-67D8211F6629}" type="pres">
      <dgm:prSet presAssocID="{6A709ABB-A1BB-470B-AEC7-160885079AD9}" presName="diagram" presStyleCnt="0">
        <dgm:presLayoutVars>
          <dgm:dir/>
          <dgm:resizeHandles val="exact"/>
        </dgm:presLayoutVars>
      </dgm:prSet>
      <dgm:spPr/>
    </dgm:pt>
    <dgm:pt modelId="{8BD9A343-F8EC-4BD5-9978-7797E6893985}" type="pres">
      <dgm:prSet presAssocID="{E326E05A-260D-420F-B8E9-30C6338E866C}" presName="node" presStyleLbl="node1" presStyleIdx="0" presStyleCnt="7">
        <dgm:presLayoutVars>
          <dgm:bulletEnabled val="1"/>
        </dgm:presLayoutVars>
      </dgm:prSet>
      <dgm:spPr/>
    </dgm:pt>
    <dgm:pt modelId="{08348090-4F17-42CD-B151-79D7F7BE534F}" type="pres">
      <dgm:prSet presAssocID="{DD7F11E2-E717-4950-885A-2BF2D6F2A349}" presName="sibTrans" presStyleCnt="0"/>
      <dgm:spPr/>
    </dgm:pt>
    <dgm:pt modelId="{B99855E2-603B-4B5D-8A96-E0838189525B}" type="pres">
      <dgm:prSet presAssocID="{A8F5620A-00CA-44F7-B636-248143ADF18F}" presName="node" presStyleLbl="node1" presStyleIdx="1" presStyleCnt="7">
        <dgm:presLayoutVars>
          <dgm:bulletEnabled val="1"/>
        </dgm:presLayoutVars>
      </dgm:prSet>
      <dgm:spPr/>
    </dgm:pt>
    <dgm:pt modelId="{5687F9EF-6DC2-4EC9-A5B5-4803565C56EC}" type="pres">
      <dgm:prSet presAssocID="{3747F794-B152-4DCD-AE9C-17A8220F75A5}" presName="sibTrans" presStyleCnt="0"/>
      <dgm:spPr/>
    </dgm:pt>
    <dgm:pt modelId="{8E642529-A31A-414E-80B9-5565382F0081}" type="pres">
      <dgm:prSet presAssocID="{1BBE3E73-BF06-4B7B-86DF-02DD3AB20EF7}" presName="node" presStyleLbl="node1" presStyleIdx="2" presStyleCnt="7">
        <dgm:presLayoutVars>
          <dgm:bulletEnabled val="1"/>
        </dgm:presLayoutVars>
      </dgm:prSet>
      <dgm:spPr/>
    </dgm:pt>
    <dgm:pt modelId="{DCB6241F-9D2D-4391-A083-922C57B70179}" type="pres">
      <dgm:prSet presAssocID="{F618DDD1-B168-4A23-B4E0-75631CA65A2A}" presName="sibTrans" presStyleCnt="0"/>
      <dgm:spPr/>
    </dgm:pt>
    <dgm:pt modelId="{32426ECE-50D5-4495-8B39-236D993ACEB0}" type="pres">
      <dgm:prSet presAssocID="{7B8FADFF-B854-4229-951E-3823984EB7D4}" presName="node" presStyleLbl="node1" presStyleIdx="3" presStyleCnt="7">
        <dgm:presLayoutVars>
          <dgm:bulletEnabled val="1"/>
        </dgm:presLayoutVars>
      </dgm:prSet>
      <dgm:spPr/>
    </dgm:pt>
    <dgm:pt modelId="{49A696C6-D13F-4571-AA20-359C7BFB308B}" type="pres">
      <dgm:prSet presAssocID="{B97DB1D1-D625-4CC4-8E0E-0E066AE38182}" presName="sibTrans" presStyleCnt="0"/>
      <dgm:spPr/>
    </dgm:pt>
    <dgm:pt modelId="{C5C8AF5A-9C58-4026-8045-DB72C14F00A8}" type="pres">
      <dgm:prSet presAssocID="{21965A96-087C-42BB-BF8D-1894669B5509}" presName="node" presStyleLbl="node1" presStyleIdx="4" presStyleCnt="7">
        <dgm:presLayoutVars>
          <dgm:bulletEnabled val="1"/>
        </dgm:presLayoutVars>
      </dgm:prSet>
      <dgm:spPr/>
    </dgm:pt>
    <dgm:pt modelId="{142879E6-DCB3-4B6E-83AF-4FB3C3669BC1}" type="pres">
      <dgm:prSet presAssocID="{5482EA1D-B9D8-4285-8C6C-74C9E4E78CE4}" presName="sibTrans" presStyleCnt="0"/>
      <dgm:spPr/>
    </dgm:pt>
    <dgm:pt modelId="{A1192930-B469-4B3D-8CBB-02924EEF030D}" type="pres">
      <dgm:prSet presAssocID="{92AD1DFA-6F21-4908-B3B6-6100AD302111}" presName="node" presStyleLbl="node1" presStyleIdx="5" presStyleCnt="7">
        <dgm:presLayoutVars>
          <dgm:bulletEnabled val="1"/>
        </dgm:presLayoutVars>
      </dgm:prSet>
      <dgm:spPr/>
    </dgm:pt>
    <dgm:pt modelId="{88EBE9E2-26EB-4CFE-9AA5-D4A09091694B}" type="pres">
      <dgm:prSet presAssocID="{06E58079-3BCA-44EA-B12B-F47603D8633E}" presName="sibTrans" presStyleCnt="0"/>
      <dgm:spPr/>
    </dgm:pt>
    <dgm:pt modelId="{83EE3A7E-1DA2-4116-8FDA-7B98DB8617D3}" type="pres">
      <dgm:prSet presAssocID="{33E431A3-4839-4C73-A1CE-7ECEF003241B}" presName="node" presStyleLbl="node1" presStyleIdx="6" presStyleCnt="7">
        <dgm:presLayoutVars>
          <dgm:bulletEnabled val="1"/>
        </dgm:presLayoutVars>
      </dgm:prSet>
      <dgm:spPr/>
    </dgm:pt>
  </dgm:ptLst>
  <dgm:cxnLst>
    <dgm:cxn modelId="{47B40408-488E-4D21-955C-1DEE55D99957}" type="presOf" srcId="{6A709ABB-A1BB-470B-AEC7-160885079AD9}" destId="{E349F7F4-E026-498B-961C-67D8211F6629}" srcOrd="0" destOrd="0" presId="urn:microsoft.com/office/officeart/2005/8/layout/default"/>
    <dgm:cxn modelId="{5D98C10A-BB8C-4112-9B80-7AF7965307FC}" type="presOf" srcId="{A8F5620A-00CA-44F7-B636-248143ADF18F}" destId="{B99855E2-603B-4B5D-8A96-E0838189525B}" srcOrd="0" destOrd="0" presId="urn:microsoft.com/office/officeart/2005/8/layout/default"/>
    <dgm:cxn modelId="{08898811-A9D5-4B3A-B66E-CDC73961F7A9}" type="presOf" srcId="{92AD1DFA-6F21-4908-B3B6-6100AD302111}" destId="{A1192930-B469-4B3D-8CBB-02924EEF030D}" srcOrd="0" destOrd="0" presId="urn:microsoft.com/office/officeart/2005/8/layout/default"/>
    <dgm:cxn modelId="{AF2C5724-08DF-40AC-9E89-8008F50641C3}" srcId="{6A709ABB-A1BB-470B-AEC7-160885079AD9}" destId="{A8F5620A-00CA-44F7-B636-248143ADF18F}" srcOrd="1" destOrd="0" parTransId="{B1EFF444-6781-4736-8FA9-312E029DAAB3}" sibTransId="{3747F794-B152-4DCD-AE9C-17A8220F75A5}"/>
    <dgm:cxn modelId="{1AD46F26-3D22-4333-8216-29996C378CF9}" type="presOf" srcId="{33E431A3-4839-4C73-A1CE-7ECEF003241B}" destId="{83EE3A7E-1DA2-4116-8FDA-7B98DB8617D3}" srcOrd="0" destOrd="0" presId="urn:microsoft.com/office/officeart/2005/8/layout/default"/>
    <dgm:cxn modelId="{5786D35B-C614-485D-91D1-E094419EB516}" srcId="{6A709ABB-A1BB-470B-AEC7-160885079AD9}" destId="{1BBE3E73-BF06-4B7B-86DF-02DD3AB20EF7}" srcOrd="2" destOrd="0" parTransId="{4789408A-2505-4882-AC72-5E389053496C}" sibTransId="{F618DDD1-B168-4A23-B4E0-75631CA65A2A}"/>
    <dgm:cxn modelId="{4E5BE264-99F6-4893-BEBB-1B6C8D7FF529}" srcId="{6A709ABB-A1BB-470B-AEC7-160885079AD9}" destId="{E326E05A-260D-420F-B8E9-30C6338E866C}" srcOrd="0" destOrd="0" parTransId="{18E85AB5-9F0F-47AF-9D6B-7129F95F1024}" sibTransId="{DD7F11E2-E717-4950-885A-2BF2D6F2A349}"/>
    <dgm:cxn modelId="{1E2F994B-AC1A-4583-9D03-28B7AB351CE0}" type="presOf" srcId="{1BBE3E73-BF06-4B7B-86DF-02DD3AB20EF7}" destId="{8E642529-A31A-414E-80B9-5565382F0081}" srcOrd="0" destOrd="0" presId="urn:microsoft.com/office/officeart/2005/8/layout/default"/>
    <dgm:cxn modelId="{62247453-B0E3-446A-BC72-664EDA71176D}" type="presOf" srcId="{E326E05A-260D-420F-B8E9-30C6338E866C}" destId="{8BD9A343-F8EC-4BD5-9978-7797E6893985}" srcOrd="0" destOrd="0" presId="urn:microsoft.com/office/officeart/2005/8/layout/default"/>
    <dgm:cxn modelId="{55474A99-9D71-4A0F-8EEB-518F63928DDA}" srcId="{6A709ABB-A1BB-470B-AEC7-160885079AD9}" destId="{7B8FADFF-B854-4229-951E-3823984EB7D4}" srcOrd="3" destOrd="0" parTransId="{0B086269-8C43-4722-9FBD-BEF5211999A8}" sibTransId="{B97DB1D1-D625-4CC4-8E0E-0E066AE38182}"/>
    <dgm:cxn modelId="{F0E4EF9E-6CCD-453F-949A-AEAB593B5423}" srcId="{6A709ABB-A1BB-470B-AEC7-160885079AD9}" destId="{92AD1DFA-6F21-4908-B3B6-6100AD302111}" srcOrd="5" destOrd="0" parTransId="{F567BBD3-087A-49DB-8685-C52E7AD165DD}" sibTransId="{06E58079-3BCA-44EA-B12B-F47603D8633E}"/>
    <dgm:cxn modelId="{7539E7CA-675D-4D6F-980F-9AB8D26ACBBC}" type="presOf" srcId="{7B8FADFF-B854-4229-951E-3823984EB7D4}" destId="{32426ECE-50D5-4495-8B39-236D993ACEB0}" srcOrd="0" destOrd="0" presId="urn:microsoft.com/office/officeart/2005/8/layout/default"/>
    <dgm:cxn modelId="{CC5443CE-971C-4233-93FE-F04E5B9A1ECD}" srcId="{6A709ABB-A1BB-470B-AEC7-160885079AD9}" destId="{21965A96-087C-42BB-BF8D-1894669B5509}" srcOrd="4" destOrd="0" parTransId="{07A6F186-B41F-46E2-8440-BF498CB73457}" sibTransId="{5482EA1D-B9D8-4285-8C6C-74C9E4E78CE4}"/>
    <dgm:cxn modelId="{5B6B0ED5-DBAE-46AD-A240-6B0CFBF31837}" type="presOf" srcId="{21965A96-087C-42BB-BF8D-1894669B5509}" destId="{C5C8AF5A-9C58-4026-8045-DB72C14F00A8}" srcOrd="0" destOrd="0" presId="urn:microsoft.com/office/officeart/2005/8/layout/default"/>
    <dgm:cxn modelId="{5BD4D1DA-8868-49BB-A1AF-ECCB7E7DBEA7}" srcId="{6A709ABB-A1BB-470B-AEC7-160885079AD9}" destId="{33E431A3-4839-4C73-A1CE-7ECEF003241B}" srcOrd="6" destOrd="0" parTransId="{BDC0306A-E5D5-4240-8353-CF07C369F27D}" sibTransId="{B7C1F426-0D3C-4616-8A03-EA5A8FDA2D68}"/>
    <dgm:cxn modelId="{9FD36355-F7A3-43EB-B138-24D4D55290D0}" type="presParOf" srcId="{E349F7F4-E026-498B-961C-67D8211F6629}" destId="{8BD9A343-F8EC-4BD5-9978-7797E6893985}" srcOrd="0" destOrd="0" presId="urn:microsoft.com/office/officeart/2005/8/layout/default"/>
    <dgm:cxn modelId="{28EB7165-0A89-4734-AC10-5C12DF62AC4F}" type="presParOf" srcId="{E349F7F4-E026-498B-961C-67D8211F6629}" destId="{08348090-4F17-42CD-B151-79D7F7BE534F}" srcOrd="1" destOrd="0" presId="urn:microsoft.com/office/officeart/2005/8/layout/default"/>
    <dgm:cxn modelId="{333515A0-98F4-4A67-8CE8-B174AC56C7B8}" type="presParOf" srcId="{E349F7F4-E026-498B-961C-67D8211F6629}" destId="{B99855E2-603B-4B5D-8A96-E0838189525B}" srcOrd="2" destOrd="0" presId="urn:microsoft.com/office/officeart/2005/8/layout/default"/>
    <dgm:cxn modelId="{8114C085-6BD6-4211-9F14-6588445F64AB}" type="presParOf" srcId="{E349F7F4-E026-498B-961C-67D8211F6629}" destId="{5687F9EF-6DC2-4EC9-A5B5-4803565C56EC}" srcOrd="3" destOrd="0" presId="urn:microsoft.com/office/officeart/2005/8/layout/default"/>
    <dgm:cxn modelId="{B8D3008C-75B1-45F1-BBAF-29202818F767}" type="presParOf" srcId="{E349F7F4-E026-498B-961C-67D8211F6629}" destId="{8E642529-A31A-414E-80B9-5565382F0081}" srcOrd="4" destOrd="0" presId="urn:microsoft.com/office/officeart/2005/8/layout/default"/>
    <dgm:cxn modelId="{BE523BBA-ED76-4C2F-9F70-6613FC9038E9}" type="presParOf" srcId="{E349F7F4-E026-498B-961C-67D8211F6629}" destId="{DCB6241F-9D2D-4391-A083-922C57B70179}" srcOrd="5" destOrd="0" presId="urn:microsoft.com/office/officeart/2005/8/layout/default"/>
    <dgm:cxn modelId="{CC181C53-77A4-4282-8EF1-BCA137891839}" type="presParOf" srcId="{E349F7F4-E026-498B-961C-67D8211F6629}" destId="{32426ECE-50D5-4495-8B39-236D993ACEB0}" srcOrd="6" destOrd="0" presId="urn:microsoft.com/office/officeart/2005/8/layout/default"/>
    <dgm:cxn modelId="{B8747249-BF9D-4200-9FED-5E2A70ACC385}" type="presParOf" srcId="{E349F7F4-E026-498B-961C-67D8211F6629}" destId="{49A696C6-D13F-4571-AA20-359C7BFB308B}" srcOrd="7" destOrd="0" presId="urn:microsoft.com/office/officeart/2005/8/layout/default"/>
    <dgm:cxn modelId="{DBDEB4B7-2BA4-4485-91BC-77BA447D6771}" type="presParOf" srcId="{E349F7F4-E026-498B-961C-67D8211F6629}" destId="{C5C8AF5A-9C58-4026-8045-DB72C14F00A8}" srcOrd="8" destOrd="0" presId="urn:microsoft.com/office/officeart/2005/8/layout/default"/>
    <dgm:cxn modelId="{C706C3AA-B1C7-40F6-8693-813EA860C113}" type="presParOf" srcId="{E349F7F4-E026-498B-961C-67D8211F6629}" destId="{142879E6-DCB3-4B6E-83AF-4FB3C3669BC1}" srcOrd="9" destOrd="0" presId="urn:microsoft.com/office/officeart/2005/8/layout/default"/>
    <dgm:cxn modelId="{9C5ED240-764C-4B6E-8710-E2306EFEB1BE}" type="presParOf" srcId="{E349F7F4-E026-498B-961C-67D8211F6629}" destId="{A1192930-B469-4B3D-8CBB-02924EEF030D}" srcOrd="10" destOrd="0" presId="urn:microsoft.com/office/officeart/2005/8/layout/default"/>
    <dgm:cxn modelId="{5793CBF1-C660-4DC9-97C5-A400FF5B879B}" type="presParOf" srcId="{E349F7F4-E026-498B-961C-67D8211F6629}" destId="{88EBE9E2-26EB-4CFE-9AA5-D4A09091694B}" srcOrd="11" destOrd="0" presId="urn:microsoft.com/office/officeart/2005/8/layout/default"/>
    <dgm:cxn modelId="{2EC764A9-67B3-4016-804C-0A30053C0151}" type="presParOf" srcId="{E349F7F4-E026-498B-961C-67D8211F6629}" destId="{83EE3A7E-1DA2-4116-8FDA-7B98DB8617D3}" srcOrd="12"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4C6E648-047E-4D10-AF2D-11D197CA06E6}" type="doc">
      <dgm:prSet loTypeId="urn:microsoft.com/office/officeart/2005/8/layout/default" loCatId="list" qsTypeId="urn:microsoft.com/office/officeart/2005/8/quickstyle/simple1" qsCatId="simple" csTypeId="urn:microsoft.com/office/officeart/2005/8/colors/colorful5" csCatId="colorful" phldr="1"/>
      <dgm:spPr/>
      <dgm:t>
        <a:bodyPr/>
        <a:lstStyle/>
        <a:p>
          <a:endParaRPr lang="en-AU"/>
        </a:p>
      </dgm:t>
    </dgm:pt>
    <dgm:pt modelId="{F278BB00-3315-44ED-B75F-F9D1091E43DA}">
      <dgm:prSet phldrT="[Text]" custT="1"/>
      <dgm:spPr/>
      <dgm:t>
        <a:bodyPr/>
        <a:lstStyle/>
        <a:p>
          <a:r>
            <a:rPr lang="en-AU" sz="1800"/>
            <a:t>Arthritis</a:t>
          </a:r>
        </a:p>
      </dgm:t>
    </dgm:pt>
    <dgm:pt modelId="{B80354A3-DEE2-4885-993A-2268000EEF08}" type="parTrans" cxnId="{4DC897EC-1992-4813-B92C-3351E6DC143F}">
      <dgm:prSet/>
      <dgm:spPr/>
      <dgm:t>
        <a:bodyPr/>
        <a:lstStyle/>
        <a:p>
          <a:endParaRPr lang="en-AU"/>
        </a:p>
      </dgm:t>
    </dgm:pt>
    <dgm:pt modelId="{57203DA8-3F9E-4265-85F3-F1533F5E10F4}" type="sibTrans" cxnId="{4DC897EC-1992-4813-B92C-3351E6DC143F}">
      <dgm:prSet/>
      <dgm:spPr/>
      <dgm:t>
        <a:bodyPr/>
        <a:lstStyle/>
        <a:p>
          <a:endParaRPr lang="en-AU"/>
        </a:p>
      </dgm:t>
    </dgm:pt>
    <dgm:pt modelId="{64C45FF1-5A5E-4E37-91E5-55CB09052E48}">
      <dgm:prSet phldrT="[Text]" custT="1"/>
      <dgm:spPr/>
      <dgm:t>
        <a:bodyPr/>
        <a:lstStyle/>
        <a:p>
          <a:r>
            <a:rPr lang="en-AU" sz="1800"/>
            <a:t>Asthma</a:t>
          </a:r>
        </a:p>
      </dgm:t>
    </dgm:pt>
    <dgm:pt modelId="{8FC0126F-DA2B-4861-8ECB-18567406D6F7}" type="parTrans" cxnId="{21680B60-6282-4638-80C5-FD98E857AF53}">
      <dgm:prSet/>
      <dgm:spPr/>
      <dgm:t>
        <a:bodyPr/>
        <a:lstStyle/>
        <a:p>
          <a:endParaRPr lang="en-AU"/>
        </a:p>
      </dgm:t>
    </dgm:pt>
    <dgm:pt modelId="{E8E21D8B-67C7-49FB-86DE-99221DC429CA}" type="sibTrans" cxnId="{21680B60-6282-4638-80C5-FD98E857AF53}">
      <dgm:prSet/>
      <dgm:spPr/>
      <dgm:t>
        <a:bodyPr/>
        <a:lstStyle/>
        <a:p>
          <a:endParaRPr lang="en-AU"/>
        </a:p>
      </dgm:t>
    </dgm:pt>
    <dgm:pt modelId="{C708EF1B-C378-4914-B8FC-7450DC5B130D}">
      <dgm:prSet phldrT="[Text]" custT="1"/>
      <dgm:spPr/>
      <dgm:t>
        <a:bodyPr/>
        <a:lstStyle/>
        <a:p>
          <a:r>
            <a:rPr lang="en-AU" sz="1800"/>
            <a:t>Back problems</a:t>
          </a:r>
        </a:p>
      </dgm:t>
    </dgm:pt>
    <dgm:pt modelId="{F81B3CC4-A5B0-4601-AE43-32B9C96B6A26}" type="parTrans" cxnId="{81321064-790C-4CE6-AD86-51E1B5F742D6}">
      <dgm:prSet/>
      <dgm:spPr/>
      <dgm:t>
        <a:bodyPr/>
        <a:lstStyle/>
        <a:p>
          <a:endParaRPr lang="en-AU"/>
        </a:p>
      </dgm:t>
    </dgm:pt>
    <dgm:pt modelId="{A00A24F1-D63B-44A9-8B24-C41C7D7F4E9E}" type="sibTrans" cxnId="{81321064-790C-4CE6-AD86-51E1B5F742D6}">
      <dgm:prSet/>
      <dgm:spPr/>
      <dgm:t>
        <a:bodyPr/>
        <a:lstStyle/>
        <a:p>
          <a:endParaRPr lang="en-AU"/>
        </a:p>
      </dgm:t>
    </dgm:pt>
    <dgm:pt modelId="{5BDA87AA-A822-45D3-BEB0-F981A34D0A1F}">
      <dgm:prSet phldrT="[Text]" custT="1"/>
      <dgm:spPr/>
      <dgm:t>
        <a:bodyPr/>
        <a:lstStyle/>
        <a:p>
          <a:r>
            <a:rPr lang="en-AU" sz="1800" dirty="0"/>
            <a:t>Cancer</a:t>
          </a:r>
        </a:p>
      </dgm:t>
    </dgm:pt>
    <dgm:pt modelId="{A3DE0F52-1FB2-46D6-AA0F-3FF139E2A158}" type="parTrans" cxnId="{0872F8D2-B12E-4658-BD45-E8E9B1D63633}">
      <dgm:prSet/>
      <dgm:spPr/>
      <dgm:t>
        <a:bodyPr/>
        <a:lstStyle/>
        <a:p>
          <a:endParaRPr lang="en-AU"/>
        </a:p>
      </dgm:t>
    </dgm:pt>
    <dgm:pt modelId="{18A65437-7D7E-4B57-A1B4-D38ADA13DEEA}" type="sibTrans" cxnId="{0872F8D2-B12E-4658-BD45-E8E9B1D63633}">
      <dgm:prSet/>
      <dgm:spPr/>
      <dgm:t>
        <a:bodyPr/>
        <a:lstStyle/>
        <a:p>
          <a:endParaRPr lang="en-AU"/>
        </a:p>
      </dgm:t>
    </dgm:pt>
    <dgm:pt modelId="{736CDC36-5D43-4091-95EA-61D1B9370C7F}">
      <dgm:prSet phldrT="[Text]" custT="1"/>
      <dgm:spPr/>
      <dgm:t>
        <a:bodyPr/>
        <a:lstStyle/>
        <a:p>
          <a:r>
            <a:rPr lang="en-AU" sz="1800"/>
            <a:t>Chronic Obstructive Pulmonary Disease</a:t>
          </a:r>
        </a:p>
      </dgm:t>
    </dgm:pt>
    <dgm:pt modelId="{D63E56BB-F794-476F-862C-37F65D761B9D}" type="parTrans" cxnId="{F22BA58F-9041-4F9A-81A3-A1B11233E4E6}">
      <dgm:prSet/>
      <dgm:spPr/>
      <dgm:t>
        <a:bodyPr/>
        <a:lstStyle/>
        <a:p>
          <a:endParaRPr lang="en-AU"/>
        </a:p>
      </dgm:t>
    </dgm:pt>
    <dgm:pt modelId="{47EDEA72-BB73-4888-92F8-192B3D389280}" type="sibTrans" cxnId="{F22BA58F-9041-4F9A-81A3-A1B11233E4E6}">
      <dgm:prSet/>
      <dgm:spPr/>
      <dgm:t>
        <a:bodyPr/>
        <a:lstStyle/>
        <a:p>
          <a:endParaRPr lang="en-AU"/>
        </a:p>
      </dgm:t>
    </dgm:pt>
    <dgm:pt modelId="{DBBDC859-02EC-4D62-B282-CAE69F394337}">
      <dgm:prSet phldrT="[Text]" custT="1"/>
      <dgm:spPr/>
      <dgm:t>
        <a:bodyPr/>
        <a:lstStyle/>
        <a:p>
          <a:r>
            <a:rPr lang="en-AU" sz="1800" dirty="0"/>
            <a:t>Mental or behavioural conditions</a:t>
          </a:r>
        </a:p>
      </dgm:t>
    </dgm:pt>
    <dgm:pt modelId="{16A32E5B-2C28-428E-A0DE-DDF94AC6AAF3}" type="parTrans" cxnId="{82C9AC50-3136-440F-8EB1-B865FD7A80EE}">
      <dgm:prSet/>
      <dgm:spPr/>
      <dgm:t>
        <a:bodyPr/>
        <a:lstStyle/>
        <a:p>
          <a:endParaRPr lang="en-AU"/>
        </a:p>
      </dgm:t>
    </dgm:pt>
    <dgm:pt modelId="{046DCC91-24FD-4F97-B47C-F8F17238AAC1}" type="sibTrans" cxnId="{82C9AC50-3136-440F-8EB1-B865FD7A80EE}">
      <dgm:prSet/>
      <dgm:spPr/>
      <dgm:t>
        <a:bodyPr/>
        <a:lstStyle/>
        <a:p>
          <a:endParaRPr lang="en-AU"/>
        </a:p>
      </dgm:t>
    </dgm:pt>
    <dgm:pt modelId="{6928BFE2-E803-4B15-89A6-1DFD13BC72DD}">
      <dgm:prSet phldrT="[Text]" custT="1"/>
      <dgm:spPr/>
      <dgm:t>
        <a:bodyPr/>
        <a:lstStyle/>
        <a:p>
          <a:r>
            <a:rPr lang="en-AU" sz="1800" dirty="0"/>
            <a:t>Cardiovascular disease</a:t>
          </a:r>
        </a:p>
      </dgm:t>
    </dgm:pt>
    <dgm:pt modelId="{DFB22A0F-95B7-47C3-AF85-907644917763}" type="parTrans" cxnId="{8800A931-A996-477B-9CE3-A8D46B897792}">
      <dgm:prSet/>
      <dgm:spPr/>
      <dgm:t>
        <a:bodyPr/>
        <a:lstStyle/>
        <a:p>
          <a:endParaRPr lang="en-AU"/>
        </a:p>
      </dgm:t>
    </dgm:pt>
    <dgm:pt modelId="{69DCC0DF-2212-45FD-B080-219DB502C815}" type="sibTrans" cxnId="{8800A931-A996-477B-9CE3-A8D46B897792}">
      <dgm:prSet/>
      <dgm:spPr/>
      <dgm:t>
        <a:bodyPr/>
        <a:lstStyle/>
        <a:p>
          <a:endParaRPr lang="en-AU"/>
        </a:p>
      </dgm:t>
    </dgm:pt>
    <dgm:pt modelId="{7DE04617-996E-4203-9B62-98B17A981D53}">
      <dgm:prSet phldrT="[Text]" custT="1"/>
      <dgm:spPr/>
      <dgm:t>
        <a:bodyPr/>
        <a:lstStyle/>
        <a:p>
          <a:r>
            <a:rPr lang="en-AU" sz="1800"/>
            <a:t>Diabetes mellitus</a:t>
          </a:r>
        </a:p>
      </dgm:t>
    </dgm:pt>
    <dgm:pt modelId="{336CF79C-9BCF-4E87-BE06-20E79AF7FE7F}" type="parTrans" cxnId="{520C72AB-FE7F-42D0-AA45-DB580BC45074}">
      <dgm:prSet/>
      <dgm:spPr/>
      <dgm:t>
        <a:bodyPr/>
        <a:lstStyle/>
        <a:p>
          <a:endParaRPr lang="en-AU"/>
        </a:p>
      </dgm:t>
    </dgm:pt>
    <dgm:pt modelId="{5E6A6858-2AB9-4E8E-A143-CC160BABA6B5}" type="sibTrans" cxnId="{520C72AB-FE7F-42D0-AA45-DB580BC45074}">
      <dgm:prSet/>
      <dgm:spPr/>
      <dgm:t>
        <a:bodyPr/>
        <a:lstStyle/>
        <a:p>
          <a:endParaRPr lang="en-AU"/>
        </a:p>
      </dgm:t>
    </dgm:pt>
    <dgm:pt modelId="{445BA869-6BA2-4940-9831-7FD2802CA5D8}" type="pres">
      <dgm:prSet presAssocID="{34C6E648-047E-4D10-AF2D-11D197CA06E6}" presName="diagram" presStyleCnt="0">
        <dgm:presLayoutVars>
          <dgm:dir/>
          <dgm:resizeHandles val="exact"/>
        </dgm:presLayoutVars>
      </dgm:prSet>
      <dgm:spPr/>
    </dgm:pt>
    <dgm:pt modelId="{61AE6740-EB27-4C78-968D-F29F9ED018D3}" type="pres">
      <dgm:prSet presAssocID="{F278BB00-3315-44ED-B75F-F9D1091E43DA}" presName="node" presStyleLbl="node1" presStyleIdx="0" presStyleCnt="8">
        <dgm:presLayoutVars>
          <dgm:bulletEnabled val="1"/>
        </dgm:presLayoutVars>
      </dgm:prSet>
      <dgm:spPr/>
    </dgm:pt>
    <dgm:pt modelId="{36BC681E-BE5D-4172-B9B9-8115C40AEEC2}" type="pres">
      <dgm:prSet presAssocID="{57203DA8-3F9E-4265-85F3-F1533F5E10F4}" presName="sibTrans" presStyleCnt="0"/>
      <dgm:spPr/>
    </dgm:pt>
    <dgm:pt modelId="{AE48BFBB-CE11-4552-943D-7F3DA5775B7E}" type="pres">
      <dgm:prSet presAssocID="{64C45FF1-5A5E-4E37-91E5-55CB09052E48}" presName="node" presStyleLbl="node1" presStyleIdx="1" presStyleCnt="8">
        <dgm:presLayoutVars>
          <dgm:bulletEnabled val="1"/>
        </dgm:presLayoutVars>
      </dgm:prSet>
      <dgm:spPr/>
    </dgm:pt>
    <dgm:pt modelId="{9A9CE115-DBB7-48D6-992C-F1A2FCE01165}" type="pres">
      <dgm:prSet presAssocID="{E8E21D8B-67C7-49FB-86DE-99221DC429CA}" presName="sibTrans" presStyleCnt="0"/>
      <dgm:spPr/>
    </dgm:pt>
    <dgm:pt modelId="{FC5169CE-3AFB-4370-A2BC-E4544AD4992C}" type="pres">
      <dgm:prSet presAssocID="{C708EF1B-C378-4914-B8FC-7450DC5B130D}" presName="node" presStyleLbl="node1" presStyleIdx="2" presStyleCnt="8">
        <dgm:presLayoutVars>
          <dgm:bulletEnabled val="1"/>
        </dgm:presLayoutVars>
      </dgm:prSet>
      <dgm:spPr/>
    </dgm:pt>
    <dgm:pt modelId="{A89C7CC8-F126-4C95-A422-8855D33D64FF}" type="pres">
      <dgm:prSet presAssocID="{A00A24F1-D63B-44A9-8B24-C41C7D7F4E9E}" presName="sibTrans" presStyleCnt="0"/>
      <dgm:spPr/>
    </dgm:pt>
    <dgm:pt modelId="{4FF3F1E3-2DF2-4830-91DD-2AA228F6C613}" type="pres">
      <dgm:prSet presAssocID="{5BDA87AA-A822-45D3-BEB0-F981A34D0A1F}" presName="node" presStyleLbl="node1" presStyleIdx="3" presStyleCnt="8">
        <dgm:presLayoutVars>
          <dgm:bulletEnabled val="1"/>
        </dgm:presLayoutVars>
      </dgm:prSet>
      <dgm:spPr/>
    </dgm:pt>
    <dgm:pt modelId="{E1CAD49E-37EC-44DA-B67E-752325E89C7C}" type="pres">
      <dgm:prSet presAssocID="{18A65437-7D7E-4B57-A1B4-D38ADA13DEEA}" presName="sibTrans" presStyleCnt="0"/>
      <dgm:spPr/>
    </dgm:pt>
    <dgm:pt modelId="{0068E832-004F-4BD6-84A6-7FD6F763E978}" type="pres">
      <dgm:prSet presAssocID="{736CDC36-5D43-4091-95EA-61D1B9370C7F}" presName="node" presStyleLbl="node1" presStyleIdx="4" presStyleCnt="8">
        <dgm:presLayoutVars>
          <dgm:bulletEnabled val="1"/>
        </dgm:presLayoutVars>
      </dgm:prSet>
      <dgm:spPr/>
    </dgm:pt>
    <dgm:pt modelId="{A33E4745-9E91-41AF-A7D8-CB99229C3341}" type="pres">
      <dgm:prSet presAssocID="{47EDEA72-BB73-4888-92F8-192B3D389280}" presName="sibTrans" presStyleCnt="0"/>
      <dgm:spPr/>
    </dgm:pt>
    <dgm:pt modelId="{BBD795EC-0644-42F2-A782-854D1E54AD63}" type="pres">
      <dgm:prSet presAssocID="{6928BFE2-E803-4B15-89A6-1DFD13BC72DD}" presName="node" presStyleLbl="node1" presStyleIdx="5" presStyleCnt="8">
        <dgm:presLayoutVars>
          <dgm:bulletEnabled val="1"/>
        </dgm:presLayoutVars>
      </dgm:prSet>
      <dgm:spPr/>
    </dgm:pt>
    <dgm:pt modelId="{18852F01-7A6B-4D5D-BC2E-C755F8CE7AC2}" type="pres">
      <dgm:prSet presAssocID="{69DCC0DF-2212-45FD-B080-219DB502C815}" presName="sibTrans" presStyleCnt="0"/>
      <dgm:spPr/>
    </dgm:pt>
    <dgm:pt modelId="{C677F673-C955-4607-BF8D-18F36001750A}" type="pres">
      <dgm:prSet presAssocID="{7DE04617-996E-4203-9B62-98B17A981D53}" presName="node" presStyleLbl="node1" presStyleIdx="6" presStyleCnt="8">
        <dgm:presLayoutVars>
          <dgm:bulletEnabled val="1"/>
        </dgm:presLayoutVars>
      </dgm:prSet>
      <dgm:spPr/>
    </dgm:pt>
    <dgm:pt modelId="{AB2738E9-CDCE-4B52-BE69-0229A61C2DA5}" type="pres">
      <dgm:prSet presAssocID="{5E6A6858-2AB9-4E8E-A143-CC160BABA6B5}" presName="sibTrans" presStyleCnt="0"/>
      <dgm:spPr/>
    </dgm:pt>
    <dgm:pt modelId="{170EBBB4-3111-472C-AB2F-4411DD199F91}" type="pres">
      <dgm:prSet presAssocID="{DBBDC859-02EC-4D62-B282-CAE69F394337}" presName="node" presStyleLbl="node1" presStyleIdx="7" presStyleCnt="8">
        <dgm:presLayoutVars>
          <dgm:bulletEnabled val="1"/>
        </dgm:presLayoutVars>
      </dgm:prSet>
      <dgm:spPr/>
    </dgm:pt>
  </dgm:ptLst>
  <dgm:cxnLst>
    <dgm:cxn modelId="{20E88C00-8CA2-483E-BB96-F44F5A180203}" type="presOf" srcId="{F278BB00-3315-44ED-B75F-F9D1091E43DA}" destId="{61AE6740-EB27-4C78-968D-F29F9ED018D3}" srcOrd="0" destOrd="0" presId="urn:microsoft.com/office/officeart/2005/8/layout/default"/>
    <dgm:cxn modelId="{BD22B308-5213-4CEB-820B-26FCD6644696}" type="presOf" srcId="{5BDA87AA-A822-45D3-BEB0-F981A34D0A1F}" destId="{4FF3F1E3-2DF2-4830-91DD-2AA228F6C613}" srcOrd="0" destOrd="0" presId="urn:microsoft.com/office/officeart/2005/8/layout/default"/>
    <dgm:cxn modelId="{8800A931-A996-477B-9CE3-A8D46B897792}" srcId="{34C6E648-047E-4D10-AF2D-11D197CA06E6}" destId="{6928BFE2-E803-4B15-89A6-1DFD13BC72DD}" srcOrd="5" destOrd="0" parTransId="{DFB22A0F-95B7-47C3-AF85-907644917763}" sibTransId="{69DCC0DF-2212-45FD-B080-219DB502C815}"/>
    <dgm:cxn modelId="{21680B60-6282-4638-80C5-FD98E857AF53}" srcId="{34C6E648-047E-4D10-AF2D-11D197CA06E6}" destId="{64C45FF1-5A5E-4E37-91E5-55CB09052E48}" srcOrd="1" destOrd="0" parTransId="{8FC0126F-DA2B-4861-8ECB-18567406D6F7}" sibTransId="{E8E21D8B-67C7-49FB-86DE-99221DC429CA}"/>
    <dgm:cxn modelId="{E022E662-FCFA-48A3-B922-5BE980B97189}" type="presOf" srcId="{C708EF1B-C378-4914-B8FC-7450DC5B130D}" destId="{FC5169CE-3AFB-4370-A2BC-E4544AD4992C}" srcOrd="0" destOrd="0" presId="urn:microsoft.com/office/officeart/2005/8/layout/default"/>
    <dgm:cxn modelId="{81321064-790C-4CE6-AD86-51E1B5F742D6}" srcId="{34C6E648-047E-4D10-AF2D-11D197CA06E6}" destId="{C708EF1B-C378-4914-B8FC-7450DC5B130D}" srcOrd="2" destOrd="0" parTransId="{F81B3CC4-A5B0-4601-AE43-32B9C96B6A26}" sibTransId="{A00A24F1-D63B-44A9-8B24-C41C7D7F4E9E}"/>
    <dgm:cxn modelId="{9B167B65-A060-4BCC-A807-2948319D9C96}" type="presOf" srcId="{64C45FF1-5A5E-4E37-91E5-55CB09052E48}" destId="{AE48BFBB-CE11-4552-943D-7F3DA5775B7E}" srcOrd="0" destOrd="0" presId="urn:microsoft.com/office/officeart/2005/8/layout/default"/>
    <dgm:cxn modelId="{82C9AC50-3136-440F-8EB1-B865FD7A80EE}" srcId="{34C6E648-047E-4D10-AF2D-11D197CA06E6}" destId="{DBBDC859-02EC-4D62-B282-CAE69F394337}" srcOrd="7" destOrd="0" parTransId="{16A32E5B-2C28-428E-A0DE-DDF94AC6AAF3}" sibTransId="{046DCC91-24FD-4F97-B47C-F8F17238AAC1}"/>
    <dgm:cxn modelId="{D496067C-3B63-4C70-9E76-9B4EC9842008}" type="presOf" srcId="{34C6E648-047E-4D10-AF2D-11D197CA06E6}" destId="{445BA869-6BA2-4940-9831-7FD2802CA5D8}" srcOrd="0" destOrd="0" presId="urn:microsoft.com/office/officeart/2005/8/layout/default"/>
    <dgm:cxn modelId="{CADC938C-4976-49CA-BB09-CD89E7814B6B}" type="presOf" srcId="{DBBDC859-02EC-4D62-B282-CAE69F394337}" destId="{170EBBB4-3111-472C-AB2F-4411DD199F91}" srcOrd="0" destOrd="0" presId="urn:microsoft.com/office/officeart/2005/8/layout/default"/>
    <dgm:cxn modelId="{F22BA58F-9041-4F9A-81A3-A1B11233E4E6}" srcId="{34C6E648-047E-4D10-AF2D-11D197CA06E6}" destId="{736CDC36-5D43-4091-95EA-61D1B9370C7F}" srcOrd="4" destOrd="0" parTransId="{D63E56BB-F794-476F-862C-37F65D761B9D}" sibTransId="{47EDEA72-BB73-4888-92F8-192B3D389280}"/>
    <dgm:cxn modelId="{520C72AB-FE7F-42D0-AA45-DB580BC45074}" srcId="{34C6E648-047E-4D10-AF2D-11D197CA06E6}" destId="{7DE04617-996E-4203-9B62-98B17A981D53}" srcOrd="6" destOrd="0" parTransId="{336CF79C-9BCF-4E87-BE06-20E79AF7FE7F}" sibTransId="{5E6A6858-2AB9-4E8E-A143-CC160BABA6B5}"/>
    <dgm:cxn modelId="{93C516B0-4DAD-43C6-B9A9-D7C622AF7859}" type="presOf" srcId="{7DE04617-996E-4203-9B62-98B17A981D53}" destId="{C677F673-C955-4607-BF8D-18F36001750A}" srcOrd="0" destOrd="0" presId="urn:microsoft.com/office/officeart/2005/8/layout/default"/>
    <dgm:cxn modelId="{0872F8D2-B12E-4658-BD45-E8E9B1D63633}" srcId="{34C6E648-047E-4D10-AF2D-11D197CA06E6}" destId="{5BDA87AA-A822-45D3-BEB0-F981A34D0A1F}" srcOrd="3" destOrd="0" parTransId="{A3DE0F52-1FB2-46D6-AA0F-3FF139E2A158}" sibTransId="{18A65437-7D7E-4B57-A1B4-D38ADA13DEEA}"/>
    <dgm:cxn modelId="{50B16BDA-525C-4BD1-AE82-DEA246F6C61F}" type="presOf" srcId="{736CDC36-5D43-4091-95EA-61D1B9370C7F}" destId="{0068E832-004F-4BD6-84A6-7FD6F763E978}" srcOrd="0" destOrd="0" presId="urn:microsoft.com/office/officeart/2005/8/layout/default"/>
    <dgm:cxn modelId="{E1DEEBE8-D4AB-4B83-B359-550D5CE89CD2}" type="presOf" srcId="{6928BFE2-E803-4B15-89A6-1DFD13BC72DD}" destId="{BBD795EC-0644-42F2-A782-854D1E54AD63}" srcOrd="0" destOrd="0" presId="urn:microsoft.com/office/officeart/2005/8/layout/default"/>
    <dgm:cxn modelId="{4DC897EC-1992-4813-B92C-3351E6DC143F}" srcId="{34C6E648-047E-4D10-AF2D-11D197CA06E6}" destId="{F278BB00-3315-44ED-B75F-F9D1091E43DA}" srcOrd="0" destOrd="0" parTransId="{B80354A3-DEE2-4885-993A-2268000EEF08}" sibTransId="{57203DA8-3F9E-4265-85F3-F1533F5E10F4}"/>
    <dgm:cxn modelId="{BC21E04F-5EC3-45B6-A809-3B025BC44334}" type="presParOf" srcId="{445BA869-6BA2-4940-9831-7FD2802CA5D8}" destId="{61AE6740-EB27-4C78-968D-F29F9ED018D3}" srcOrd="0" destOrd="0" presId="urn:microsoft.com/office/officeart/2005/8/layout/default"/>
    <dgm:cxn modelId="{F4E7E49E-2FC0-47CE-BE93-5D33B65CD739}" type="presParOf" srcId="{445BA869-6BA2-4940-9831-7FD2802CA5D8}" destId="{36BC681E-BE5D-4172-B9B9-8115C40AEEC2}" srcOrd="1" destOrd="0" presId="urn:microsoft.com/office/officeart/2005/8/layout/default"/>
    <dgm:cxn modelId="{7A29B481-3970-445F-92B4-41D612ABA0F1}" type="presParOf" srcId="{445BA869-6BA2-4940-9831-7FD2802CA5D8}" destId="{AE48BFBB-CE11-4552-943D-7F3DA5775B7E}" srcOrd="2" destOrd="0" presId="urn:microsoft.com/office/officeart/2005/8/layout/default"/>
    <dgm:cxn modelId="{40F39E58-DC54-4466-AC82-6DF802C124D8}" type="presParOf" srcId="{445BA869-6BA2-4940-9831-7FD2802CA5D8}" destId="{9A9CE115-DBB7-48D6-992C-F1A2FCE01165}" srcOrd="3" destOrd="0" presId="urn:microsoft.com/office/officeart/2005/8/layout/default"/>
    <dgm:cxn modelId="{D8030E3C-3A63-4E3D-AD11-2EDFF42F8346}" type="presParOf" srcId="{445BA869-6BA2-4940-9831-7FD2802CA5D8}" destId="{FC5169CE-3AFB-4370-A2BC-E4544AD4992C}" srcOrd="4" destOrd="0" presId="urn:microsoft.com/office/officeart/2005/8/layout/default"/>
    <dgm:cxn modelId="{AD3D8F3D-81D8-4A81-A4A3-3F9310DD28D2}" type="presParOf" srcId="{445BA869-6BA2-4940-9831-7FD2802CA5D8}" destId="{A89C7CC8-F126-4C95-A422-8855D33D64FF}" srcOrd="5" destOrd="0" presId="urn:microsoft.com/office/officeart/2005/8/layout/default"/>
    <dgm:cxn modelId="{11EA0794-7A52-40D8-8418-E40EEA5A05E9}" type="presParOf" srcId="{445BA869-6BA2-4940-9831-7FD2802CA5D8}" destId="{4FF3F1E3-2DF2-4830-91DD-2AA228F6C613}" srcOrd="6" destOrd="0" presId="urn:microsoft.com/office/officeart/2005/8/layout/default"/>
    <dgm:cxn modelId="{E2D37075-6E6A-4F8E-8B57-22CE10C4617D}" type="presParOf" srcId="{445BA869-6BA2-4940-9831-7FD2802CA5D8}" destId="{E1CAD49E-37EC-44DA-B67E-752325E89C7C}" srcOrd="7" destOrd="0" presId="urn:microsoft.com/office/officeart/2005/8/layout/default"/>
    <dgm:cxn modelId="{A6CD092D-AE35-450D-9629-040CB7BA281A}" type="presParOf" srcId="{445BA869-6BA2-4940-9831-7FD2802CA5D8}" destId="{0068E832-004F-4BD6-84A6-7FD6F763E978}" srcOrd="8" destOrd="0" presId="urn:microsoft.com/office/officeart/2005/8/layout/default"/>
    <dgm:cxn modelId="{EC0EBEA0-F266-49F9-8B40-EE715568A633}" type="presParOf" srcId="{445BA869-6BA2-4940-9831-7FD2802CA5D8}" destId="{A33E4745-9E91-41AF-A7D8-CB99229C3341}" srcOrd="9" destOrd="0" presId="urn:microsoft.com/office/officeart/2005/8/layout/default"/>
    <dgm:cxn modelId="{FA246FFB-BA50-4383-9DBD-6F76A9003713}" type="presParOf" srcId="{445BA869-6BA2-4940-9831-7FD2802CA5D8}" destId="{BBD795EC-0644-42F2-A782-854D1E54AD63}" srcOrd="10" destOrd="0" presId="urn:microsoft.com/office/officeart/2005/8/layout/default"/>
    <dgm:cxn modelId="{5A82B359-92C8-475C-8567-E40F161A5D46}" type="presParOf" srcId="{445BA869-6BA2-4940-9831-7FD2802CA5D8}" destId="{18852F01-7A6B-4D5D-BC2E-C755F8CE7AC2}" srcOrd="11" destOrd="0" presId="urn:microsoft.com/office/officeart/2005/8/layout/default"/>
    <dgm:cxn modelId="{28FC114E-A0C3-47ED-B8FC-F4CF798C1B3A}" type="presParOf" srcId="{445BA869-6BA2-4940-9831-7FD2802CA5D8}" destId="{C677F673-C955-4607-BF8D-18F36001750A}" srcOrd="12" destOrd="0" presId="urn:microsoft.com/office/officeart/2005/8/layout/default"/>
    <dgm:cxn modelId="{136A0DD7-18D9-40CE-A081-0EAC05C3DAA1}" type="presParOf" srcId="{445BA869-6BA2-4940-9831-7FD2802CA5D8}" destId="{AB2738E9-CDCE-4B52-BE69-0229A61C2DA5}" srcOrd="13" destOrd="0" presId="urn:microsoft.com/office/officeart/2005/8/layout/default"/>
    <dgm:cxn modelId="{4781792F-0293-4A88-BD0D-4B83CCED1669}" type="presParOf" srcId="{445BA869-6BA2-4940-9831-7FD2802CA5D8}" destId="{170EBBB4-3111-472C-AB2F-4411DD199F91}" srcOrd="14"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D75FC88-A7FF-4709-BC4F-F6FCF756EFBC}" type="doc">
      <dgm:prSet loTypeId="urn:microsoft.com/office/officeart/2005/8/layout/hProcess9" loCatId="process" qsTypeId="urn:microsoft.com/office/officeart/2005/8/quickstyle/simple1" qsCatId="simple" csTypeId="urn:microsoft.com/office/officeart/2005/8/colors/colorful5" csCatId="colorful" phldr="1"/>
      <dgm:spPr/>
    </dgm:pt>
    <dgm:pt modelId="{5D6944E8-7CA0-4FCB-814C-34F32E78B884}">
      <dgm:prSet custT="1"/>
      <dgm:spPr/>
      <dgm:t>
        <a:bodyPr/>
        <a:lstStyle/>
        <a:p>
          <a:pPr algn="ctr"/>
          <a:r>
            <a:rPr lang="en-AU" sz="1800"/>
            <a:t>Receipt and evaluation of the initial complaint</a:t>
          </a:r>
        </a:p>
      </dgm:t>
    </dgm:pt>
    <dgm:pt modelId="{C8988878-D5DC-425E-BBC2-DF190B934B51}" type="parTrans" cxnId="{13F7BB18-9E81-4FCA-887C-1E74967E20EA}">
      <dgm:prSet/>
      <dgm:spPr/>
      <dgm:t>
        <a:bodyPr/>
        <a:lstStyle/>
        <a:p>
          <a:pPr algn="ctr"/>
          <a:endParaRPr lang="en-AU"/>
        </a:p>
      </dgm:t>
    </dgm:pt>
    <dgm:pt modelId="{7E5182D6-68E5-4593-BF35-2A51539AD312}" type="sibTrans" cxnId="{13F7BB18-9E81-4FCA-887C-1E74967E20EA}">
      <dgm:prSet/>
      <dgm:spPr/>
      <dgm:t>
        <a:bodyPr/>
        <a:lstStyle/>
        <a:p>
          <a:pPr algn="ctr"/>
          <a:endParaRPr lang="en-AU"/>
        </a:p>
      </dgm:t>
    </dgm:pt>
    <dgm:pt modelId="{4CB78B9E-3DF9-4D10-B6C6-DD3C93281D51}">
      <dgm:prSet custT="1"/>
      <dgm:spPr/>
      <dgm:t>
        <a:bodyPr/>
        <a:lstStyle/>
        <a:p>
          <a:pPr algn="ctr"/>
          <a:r>
            <a:rPr lang="en-AU" sz="1800"/>
            <a:t>Conciliation</a:t>
          </a:r>
        </a:p>
      </dgm:t>
    </dgm:pt>
    <dgm:pt modelId="{74C3333C-EE15-4490-AC62-96F7C65FFBF6}" type="parTrans" cxnId="{38E14997-9EFC-4367-A52E-3AA38A7BDED9}">
      <dgm:prSet/>
      <dgm:spPr/>
      <dgm:t>
        <a:bodyPr/>
        <a:lstStyle/>
        <a:p>
          <a:pPr algn="ctr"/>
          <a:endParaRPr lang="en-AU"/>
        </a:p>
      </dgm:t>
    </dgm:pt>
    <dgm:pt modelId="{8BC0BA79-2D60-4069-AB46-D37498CF6F67}" type="sibTrans" cxnId="{38E14997-9EFC-4367-A52E-3AA38A7BDED9}">
      <dgm:prSet/>
      <dgm:spPr/>
      <dgm:t>
        <a:bodyPr/>
        <a:lstStyle/>
        <a:p>
          <a:pPr algn="ctr"/>
          <a:endParaRPr lang="en-AU"/>
        </a:p>
      </dgm:t>
    </dgm:pt>
    <dgm:pt modelId="{8B81C496-A1BD-4D36-AB09-482CD5666ADE}">
      <dgm:prSet custT="1"/>
      <dgm:spPr/>
      <dgm:t>
        <a:bodyPr/>
        <a:lstStyle/>
        <a:p>
          <a:pPr algn="ctr"/>
          <a:r>
            <a:rPr lang="en-AU" sz="1800" dirty="0"/>
            <a:t>Obtaining further information and finding a resolution</a:t>
          </a:r>
        </a:p>
      </dgm:t>
    </dgm:pt>
    <dgm:pt modelId="{24BF41F0-B7A5-435E-B7EC-D7033231D5D5}" type="parTrans" cxnId="{14950453-D5CD-453E-9E0C-49D4FDB5673B}">
      <dgm:prSet/>
      <dgm:spPr/>
      <dgm:t>
        <a:bodyPr/>
        <a:lstStyle/>
        <a:p>
          <a:pPr algn="ctr"/>
          <a:endParaRPr lang="en-AU"/>
        </a:p>
      </dgm:t>
    </dgm:pt>
    <dgm:pt modelId="{1E6FA1FB-E117-41EE-B207-AB2CD935DBA4}" type="sibTrans" cxnId="{14950453-D5CD-453E-9E0C-49D4FDB5673B}">
      <dgm:prSet/>
      <dgm:spPr/>
      <dgm:t>
        <a:bodyPr/>
        <a:lstStyle/>
        <a:p>
          <a:pPr algn="ctr"/>
          <a:endParaRPr lang="en-AU"/>
        </a:p>
      </dgm:t>
    </dgm:pt>
    <dgm:pt modelId="{49BE3154-F410-42DB-93B1-6FC525286193}" type="pres">
      <dgm:prSet presAssocID="{ED75FC88-A7FF-4709-BC4F-F6FCF756EFBC}" presName="CompostProcess" presStyleCnt="0">
        <dgm:presLayoutVars>
          <dgm:dir/>
          <dgm:resizeHandles val="exact"/>
        </dgm:presLayoutVars>
      </dgm:prSet>
      <dgm:spPr/>
    </dgm:pt>
    <dgm:pt modelId="{C8648E80-12C5-4CF4-ADEF-399693495C90}" type="pres">
      <dgm:prSet presAssocID="{ED75FC88-A7FF-4709-BC4F-F6FCF756EFBC}" presName="arrow" presStyleLbl="bgShp" presStyleIdx="0" presStyleCnt="1"/>
      <dgm:spPr/>
    </dgm:pt>
    <dgm:pt modelId="{16EF6516-58FB-4315-B9AF-45A07E0FEA18}" type="pres">
      <dgm:prSet presAssocID="{ED75FC88-A7FF-4709-BC4F-F6FCF756EFBC}" presName="linearProcess" presStyleCnt="0"/>
      <dgm:spPr/>
    </dgm:pt>
    <dgm:pt modelId="{05F3C584-04B2-45BA-8A3C-44AA82CA8431}" type="pres">
      <dgm:prSet presAssocID="{5D6944E8-7CA0-4FCB-814C-34F32E78B884}" presName="textNode" presStyleLbl="node1" presStyleIdx="0" presStyleCnt="3">
        <dgm:presLayoutVars>
          <dgm:bulletEnabled val="1"/>
        </dgm:presLayoutVars>
      </dgm:prSet>
      <dgm:spPr/>
    </dgm:pt>
    <dgm:pt modelId="{E5D19289-C68D-4DE9-A9F8-5C17C514B547}" type="pres">
      <dgm:prSet presAssocID="{7E5182D6-68E5-4593-BF35-2A51539AD312}" presName="sibTrans" presStyleCnt="0"/>
      <dgm:spPr/>
    </dgm:pt>
    <dgm:pt modelId="{9D40C961-40A6-46CE-865F-49F6E8C29396}" type="pres">
      <dgm:prSet presAssocID="{4CB78B9E-3DF9-4D10-B6C6-DD3C93281D51}" presName="textNode" presStyleLbl="node1" presStyleIdx="1" presStyleCnt="3">
        <dgm:presLayoutVars>
          <dgm:bulletEnabled val="1"/>
        </dgm:presLayoutVars>
      </dgm:prSet>
      <dgm:spPr/>
    </dgm:pt>
    <dgm:pt modelId="{9A63894E-A4AB-4C07-AE4F-4951F5E0B72B}" type="pres">
      <dgm:prSet presAssocID="{8BC0BA79-2D60-4069-AB46-D37498CF6F67}" presName="sibTrans" presStyleCnt="0"/>
      <dgm:spPr/>
    </dgm:pt>
    <dgm:pt modelId="{18668EE8-5A6B-4FF5-8CCE-D4E4839D1115}" type="pres">
      <dgm:prSet presAssocID="{8B81C496-A1BD-4D36-AB09-482CD5666ADE}" presName="textNode" presStyleLbl="node1" presStyleIdx="2" presStyleCnt="3">
        <dgm:presLayoutVars>
          <dgm:bulletEnabled val="1"/>
        </dgm:presLayoutVars>
      </dgm:prSet>
      <dgm:spPr/>
    </dgm:pt>
  </dgm:ptLst>
  <dgm:cxnLst>
    <dgm:cxn modelId="{13F7BB18-9E81-4FCA-887C-1E74967E20EA}" srcId="{ED75FC88-A7FF-4709-BC4F-F6FCF756EFBC}" destId="{5D6944E8-7CA0-4FCB-814C-34F32E78B884}" srcOrd="0" destOrd="0" parTransId="{C8988878-D5DC-425E-BBC2-DF190B934B51}" sibTransId="{7E5182D6-68E5-4593-BF35-2A51539AD312}"/>
    <dgm:cxn modelId="{14950453-D5CD-453E-9E0C-49D4FDB5673B}" srcId="{ED75FC88-A7FF-4709-BC4F-F6FCF756EFBC}" destId="{8B81C496-A1BD-4D36-AB09-482CD5666ADE}" srcOrd="2" destOrd="0" parTransId="{24BF41F0-B7A5-435E-B7EC-D7033231D5D5}" sibTransId="{1E6FA1FB-E117-41EE-B207-AB2CD935DBA4}"/>
    <dgm:cxn modelId="{0408F484-4509-47A9-A432-ECB4A7C3742D}" type="presOf" srcId="{5D6944E8-7CA0-4FCB-814C-34F32E78B884}" destId="{05F3C584-04B2-45BA-8A3C-44AA82CA8431}" srcOrd="0" destOrd="0" presId="urn:microsoft.com/office/officeart/2005/8/layout/hProcess9"/>
    <dgm:cxn modelId="{C9427690-F631-4FFE-B179-9384AD858302}" type="presOf" srcId="{4CB78B9E-3DF9-4D10-B6C6-DD3C93281D51}" destId="{9D40C961-40A6-46CE-865F-49F6E8C29396}" srcOrd="0" destOrd="0" presId="urn:microsoft.com/office/officeart/2005/8/layout/hProcess9"/>
    <dgm:cxn modelId="{38E14997-9EFC-4367-A52E-3AA38A7BDED9}" srcId="{ED75FC88-A7FF-4709-BC4F-F6FCF756EFBC}" destId="{4CB78B9E-3DF9-4D10-B6C6-DD3C93281D51}" srcOrd="1" destOrd="0" parTransId="{74C3333C-EE15-4490-AC62-96F7C65FFBF6}" sibTransId="{8BC0BA79-2D60-4069-AB46-D37498CF6F67}"/>
    <dgm:cxn modelId="{EC7EF9C3-B93C-420C-9B29-7310A3176AF3}" type="presOf" srcId="{8B81C496-A1BD-4D36-AB09-482CD5666ADE}" destId="{18668EE8-5A6B-4FF5-8CCE-D4E4839D1115}" srcOrd="0" destOrd="0" presId="urn:microsoft.com/office/officeart/2005/8/layout/hProcess9"/>
    <dgm:cxn modelId="{385672E0-F21F-4EA4-8BFC-0B6C765BD5C3}" type="presOf" srcId="{ED75FC88-A7FF-4709-BC4F-F6FCF756EFBC}" destId="{49BE3154-F410-42DB-93B1-6FC525286193}" srcOrd="0" destOrd="0" presId="urn:microsoft.com/office/officeart/2005/8/layout/hProcess9"/>
    <dgm:cxn modelId="{A6EAD3EC-5937-4E00-9A2D-B679E5AFCB9D}" type="presParOf" srcId="{49BE3154-F410-42DB-93B1-6FC525286193}" destId="{C8648E80-12C5-4CF4-ADEF-399693495C90}" srcOrd="0" destOrd="0" presId="urn:microsoft.com/office/officeart/2005/8/layout/hProcess9"/>
    <dgm:cxn modelId="{F3BB525D-220F-405E-8C57-13AE2B14F70D}" type="presParOf" srcId="{49BE3154-F410-42DB-93B1-6FC525286193}" destId="{16EF6516-58FB-4315-B9AF-45A07E0FEA18}" srcOrd="1" destOrd="0" presId="urn:microsoft.com/office/officeart/2005/8/layout/hProcess9"/>
    <dgm:cxn modelId="{63FED32F-C817-4104-BDD2-A001E7250CAF}" type="presParOf" srcId="{16EF6516-58FB-4315-B9AF-45A07E0FEA18}" destId="{05F3C584-04B2-45BA-8A3C-44AA82CA8431}" srcOrd="0" destOrd="0" presId="urn:microsoft.com/office/officeart/2005/8/layout/hProcess9"/>
    <dgm:cxn modelId="{B4639D0F-46E2-492D-A761-0A4DB904E37E}" type="presParOf" srcId="{16EF6516-58FB-4315-B9AF-45A07E0FEA18}" destId="{E5D19289-C68D-4DE9-A9F8-5C17C514B547}" srcOrd="1" destOrd="0" presId="urn:microsoft.com/office/officeart/2005/8/layout/hProcess9"/>
    <dgm:cxn modelId="{05D6DD83-255A-4F1F-AB07-3A0003EA67D2}" type="presParOf" srcId="{16EF6516-58FB-4315-B9AF-45A07E0FEA18}" destId="{9D40C961-40A6-46CE-865F-49F6E8C29396}" srcOrd="2" destOrd="0" presId="urn:microsoft.com/office/officeart/2005/8/layout/hProcess9"/>
    <dgm:cxn modelId="{B4BBA5BD-8305-4220-9A17-D712A287AAEB}" type="presParOf" srcId="{16EF6516-58FB-4315-B9AF-45A07E0FEA18}" destId="{9A63894E-A4AB-4C07-AE4F-4951F5E0B72B}" srcOrd="3" destOrd="0" presId="urn:microsoft.com/office/officeart/2005/8/layout/hProcess9"/>
    <dgm:cxn modelId="{FC21E415-8D9F-4170-83B7-39AAA9268E76}" type="presParOf" srcId="{16EF6516-58FB-4315-B9AF-45A07E0FEA18}" destId="{18668EE8-5A6B-4FF5-8CCE-D4E4839D1115}" srcOrd="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8B6189-4A6C-478E-B1FD-D48EDDFB043B}">
      <dsp:nvSpPr>
        <dsp:cNvPr id="0" name=""/>
        <dsp:cNvSpPr/>
      </dsp:nvSpPr>
      <dsp:spPr>
        <a:xfrm>
          <a:off x="0" y="359999"/>
          <a:ext cx="7818408" cy="504000"/>
        </a:xfrm>
        <a:prstGeom prst="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AE90223-EB2E-4067-B997-1E3053223496}">
      <dsp:nvSpPr>
        <dsp:cNvPr id="0" name=""/>
        <dsp:cNvSpPr/>
      </dsp:nvSpPr>
      <dsp:spPr>
        <a:xfrm>
          <a:off x="390920" y="64799"/>
          <a:ext cx="5472885" cy="59040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6862" tIns="0" rIns="206862" bIns="0" numCol="1" spcCol="1270" anchor="ctr" anchorCtr="0">
          <a:noAutofit/>
        </a:bodyPr>
        <a:lstStyle/>
        <a:p>
          <a:pPr marL="0" lvl="0" indent="0" algn="l" defTabSz="800100">
            <a:lnSpc>
              <a:spcPct val="90000"/>
            </a:lnSpc>
            <a:spcBef>
              <a:spcPct val="0"/>
            </a:spcBef>
            <a:spcAft>
              <a:spcPct val="35000"/>
            </a:spcAft>
            <a:buFont typeface="Wingdings" panose="05000000000000000000" pitchFamily="2" charset="2"/>
            <a:buNone/>
          </a:pPr>
          <a:r>
            <a:rPr lang="en-AU" sz="1800" kern="1200"/>
            <a:t>Australian Human Rights Commission Act 1986</a:t>
          </a:r>
        </a:p>
      </dsp:txBody>
      <dsp:txXfrm>
        <a:off x="419741" y="93620"/>
        <a:ext cx="5415243" cy="532758"/>
      </dsp:txXfrm>
    </dsp:sp>
    <dsp:sp modelId="{AA5C3662-4684-45D8-9224-4DEA96D0DC4D}">
      <dsp:nvSpPr>
        <dsp:cNvPr id="0" name=""/>
        <dsp:cNvSpPr/>
      </dsp:nvSpPr>
      <dsp:spPr>
        <a:xfrm>
          <a:off x="0" y="1267200"/>
          <a:ext cx="7818408" cy="504000"/>
        </a:xfrm>
        <a:prstGeom prst="rect">
          <a:avLst/>
        </a:prstGeom>
        <a:solidFill>
          <a:schemeClr val="lt1">
            <a:alpha val="90000"/>
            <a:hueOff val="0"/>
            <a:satOff val="0"/>
            <a:lumOff val="0"/>
            <a:alphaOff val="0"/>
          </a:schemeClr>
        </a:solidFill>
        <a:ln w="12700" cap="flat" cmpd="sng" algn="ctr">
          <a:solidFill>
            <a:schemeClr val="accent5">
              <a:hueOff val="-3379271"/>
              <a:satOff val="-8710"/>
              <a:lumOff val="-5883"/>
              <a:alphaOff val="0"/>
            </a:schemeClr>
          </a:solidFill>
          <a:prstDash val="solid"/>
          <a:miter lim="800000"/>
        </a:ln>
        <a:effectLst/>
      </dsp:spPr>
      <dsp:style>
        <a:lnRef idx="2">
          <a:scrgbClr r="0" g="0" b="0"/>
        </a:lnRef>
        <a:fillRef idx="1">
          <a:scrgbClr r="0" g="0" b="0"/>
        </a:fillRef>
        <a:effectRef idx="0">
          <a:scrgbClr r="0" g="0" b="0"/>
        </a:effectRef>
        <a:fontRef idx="minor"/>
      </dsp:style>
    </dsp:sp>
    <dsp:sp modelId="{C3A06BC0-32C0-43DC-852F-EFD286DAA3F1}">
      <dsp:nvSpPr>
        <dsp:cNvPr id="0" name=""/>
        <dsp:cNvSpPr/>
      </dsp:nvSpPr>
      <dsp:spPr>
        <a:xfrm>
          <a:off x="390920" y="972000"/>
          <a:ext cx="5472885" cy="590400"/>
        </a:xfrm>
        <a:prstGeom prst="roundRect">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6862" tIns="0" rIns="206862" bIns="0" numCol="1" spcCol="1270" anchor="ctr" anchorCtr="0">
          <a:noAutofit/>
        </a:bodyPr>
        <a:lstStyle/>
        <a:p>
          <a:pPr marL="0" lvl="0" indent="0" algn="l" defTabSz="800100">
            <a:lnSpc>
              <a:spcPct val="90000"/>
            </a:lnSpc>
            <a:spcBef>
              <a:spcPct val="0"/>
            </a:spcBef>
            <a:spcAft>
              <a:spcPct val="35000"/>
            </a:spcAft>
            <a:buFont typeface="Wingdings" panose="05000000000000000000" pitchFamily="2" charset="2"/>
            <a:buNone/>
          </a:pPr>
          <a:r>
            <a:rPr lang="en-AU" sz="1800" kern="1200"/>
            <a:t>Disability Services Act 1986</a:t>
          </a:r>
        </a:p>
      </dsp:txBody>
      <dsp:txXfrm>
        <a:off x="419741" y="1000821"/>
        <a:ext cx="5415243" cy="532758"/>
      </dsp:txXfrm>
    </dsp:sp>
    <dsp:sp modelId="{51DD5ABB-6F64-4504-80C6-F702EC59B129}">
      <dsp:nvSpPr>
        <dsp:cNvPr id="0" name=""/>
        <dsp:cNvSpPr/>
      </dsp:nvSpPr>
      <dsp:spPr>
        <a:xfrm>
          <a:off x="0" y="2174400"/>
          <a:ext cx="7818408" cy="504000"/>
        </a:xfrm>
        <a:prstGeom prst="rect">
          <a:avLst/>
        </a:prstGeom>
        <a:solidFill>
          <a:schemeClr val="lt1">
            <a:alpha val="90000"/>
            <a:hueOff val="0"/>
            <a:satOff val="0"/>
            <a:lumOff val="0"/>
            <a:alphaOff val="0"/>
          </a:schemeClr>
        </a:solidFill>
        <a:ln w="12700" cap="flat" cmpd="sng" algn="ctr">
          <a:solidFill>
            <a:schemeClr val="accent5">
              <a:hueOff val="-6758543"/>
              <a:satOff val="-17419"/>
              <a:lumOff val="-11765"/>
              <a:alphaOff val="0"/>
            </a:schemeClr>
          </a:solidFill>
          <a:prstDash val="solid"/>
          <a:miter lim="800000"/>
        </a:ln>
        <a:effectLst/>
      </dsp:spPr>
      <dsp:style>
        <a:lnRef idx="2">
          <a:scrgbClr r="0" g="0" b="0"/>
        </a:lnRef>
        <a:fillRef idx="1">
          <a:scrgbClr r="0" g="0" b="0"/>
        </a:fillRef>
        <a:effectRef idx="0">
          <a:scrgbClr r="0" g="0" b="0"/>
        </a:effectRef>
        <a:fontRef idx="minor"/>
      </dsp:style>
    </dsp:sp>
    <dsp:sp modelId="{91F982AE-EFB4-42B2-A49A-9F0D07F24410}">
      <dsp:nvSpPr>
        <dsp:cNvPr id="0" name=""/>
        <dsp:cNvSpPr/>
      </dsp:nvSpPr>
      <dsp:spPr>
        <a:xfrm>
          <a:off x="390920" y="1879200"/>
          <a:ext cx="5472885" cy="590400"/>
        </a:xfrm>
        <a:prstGeom prst="round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6862" tIns="0" rIns="206862" bIns="0" numCol="1" spcCol="1270" anchor="ctr" anchorCtr="0">
          <a:noAutofit/>
        </a:bodyPr>
        <a:lstStyle/>
        <a:p>
          <a:pPr marL="0" lvl="0" indent="0" algn="l" defTabSz="800100">
            <a:lnSpc>
              <a:spcPct val="90000"/>
            </a:lnSpc>
            <a:spcBef>
              <a:spcPct val="0"/>
            </a:spcBef>
            <a:spcAft>
              <a:spcPct val="35000"/>
            </a:spcAft>
            <a:buFont typeface="Wingdings" panose="05000000000000000000" pitchFamily="2" charset="2"/>
            <a:buNone/>
          </a:pPr>
          <a:r>
            <a:rPr lang="en-AU" sz="1800" kern="1200" dirty="0"/>
            <a:t>Disability Discrimination Act 1992</a:t>
          </a:r>
        </a:p>
      </dsp:txBody>
      <dsp:txXfrm>
        <a:off x="419741" y="1908021"/>
        <a:ext cx="5415243" cy="53275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D9A343-F8EC-4BD5-9978-7797E6893985}">
      <dsp:nvSpPr>
        <dsp:cNvPr id="0" name=""/>
        <dsp:cNvSpPr/>
      </dsp:nvSpPr>
      <dsp:spPr>
        <a:xfrm>
          <a:off x="2423" y="287665"/>
          <a:ext cx="1922893" cy="1153735"/>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anxiety</a:t>
          </a:r>
          <a:endParaRPr lang="en-PH" sz="2000" kern="1200"/>
        </a:p>
      </dsp:txBody>
      <dsp:txXfrm>
        <a:off x="2423" y="287665"/>
        <a:ext cx="1922893" cy="1153735"/>
      </dsp:txXfrm>
    </dsp:sp>
    <dsp:sp modelId="{B99855E2-603B-4B5D-8A96-E0838189525B}">
      <dsp:nvSpPr>
        <dsp:cNvPr id="0" name=""/>
        <dsp:cNvSpPr/>
      </dsp:nvSpPr>
      <dsp:spPr>
        <a:xfrm>
          <a:off x="2117606" y="287665"/>
          <a:ext cx="1922893" cy="1153735"/>
        </a:xfrm>
        <a:prstGeom prst="rect">
          <a:avLst/>
        </a:prstGeom>
        <a:solidFill>
          <a:schemeClr val="accent5">
            <a:hueOff val="-1126424"/>
            <a:satOff val="-2903"/>
            <a:lumOff val="-196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depression</a:t>
          </a:r>
          <a:endParaRPr lang="en-US" sz="2000" kern="1200" dirty="0"/>
        </a:p>
      </dsp:txBody>
      <dsp:txXfrm>
        <a:off x="2117606" y="287665"/>
        <a:ext cx="1922893" cy="1153735"/>
      </dsp:txXfrm>
    </dsp:sp>
    <dsp:sp modelId="{8E642529-A31A-414E-80B9-5565382F0081}">
      <dsp:nvSpPr>
        <dsp:cNvPr id="0" name=""/>
        <dsp:cNvSpPr/>
      </dsp:nvSpPr>
      <dsp:spPr>
        <a:xfrm>
          <a:off x="4232788" y="287665"/>
          <a:ext cx="1922893" cy="1153735"/>
        </a:xfrm>
        <a:prstGeom prst="rect">
          <a:avLst/>
        </a:prstGeom>
        <a:solidFill>
          <a:schemeClr val="accent5">
            <a:hueOff val="-2252848"/>
            <a:satOff val="-5806"/>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eating disorders</a:t>
          </a:r>
          <a:endParaRPr lang="en-US" sz="2000" kern="1200" dirty="0"/>
        </a:p>
      </dsp:txBody>
      <dsp:txXfrm>
        <a:off x="4232788" y="287665"/>
        <a:ext cx="1922893" cy="1153735"/>
      </dsp:txXfrm>
    </dsp:sp>
    <dsp:sp modelId="{32426ECE-50D5-4495-8B39-236D993ACEB0}">
      <dsp:nvSpPr>
        <dsp:cNvPr id="0" name=""/>
        <dsp:cNvSpPr/>
      </dsp:nvSpPr>
      <dsp:spPr>
        <a:xfrm>
          <a:off x="6347971" y="287665"/>
          <a:ext cx="1922893" cy="1153735"/>
        </a:xfrm>
        <a:prstGeom prst="rect">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personality disorders</a:t>
          </a:r>
          <a:endParaRPr lang="en-US" sz="2000" kern="1200" dirty="0"/>
        </a:p>
      </dsp:txBody>
      <dsp:txXfrm>
        <a:off x="6347971" y="287665"/>
        <a:ext cx="1922893" cy="1153735"/>
      </dsp:txXfrm>
    </dsp:sp>
    <dsp:sp modelId="{C5C8AF5A-9C58-4026-8045-DB72C14F00A8}">
      <dsp:nvSpPr>
        <dsp:cNvPr id="0" name=""/>
        <dsp:cNvSpPr/>
      </dsp:nvSpPr>
      <dsp:spPr>
        <a:xfrm>
          <a:off x="1060015" y="1633691"/>
          <a:ext cx="1922893" cy="1153735"/>
        </a:xfrm>
        <a:prstGeom prst="rect">
          <a:avLst/>
        </a:prstGeom>
        <a:solidFill>
          <a:schemeClr val="accent5">
            <a:hueOff val="-4505695"/>
            <a:satOff val="-11613"/>
            <a:lumOff val="-784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psychosis</a:t>
          </a:r>
          <a:endParaRPr lang="en-US" sz="2000" kern="1200" dirty="0"/>
        </a:p>
      </dsp:txBody>
      <dsp:txXfrm>
        <a:off x="1060015" y="1633691"/>
        <a:ext cx="1922893" cy="1153735"/>
      </dsp:txXfrm>
    </dsp:sp>
    <dsp:sp modelId="{A1192930-B469-4B3D-8CBB-02924EEF030D}">
      <dsp:nvSpPr>
        <dsp:cNvPr id="0" name=""/>
        <dsp:cNvSpPr/>
      </dsp:nvSpPr>
      <dsp:spPr>
        <a:xfrm>
          <a:off x="3175197" y="1633691"/>
          <a:ext cx="1922893" cy="1153735"/>
        </a:xfrm>
        <a:prstGeom prst="rect">
          <a:avLst/>
        </a:prstGeom>
        <a:solidFill>
          <a:schemeClr val="accent5">
            <a:hueOff val="-5632119"/>
            <a:satOff val="-14516"/>
            <a:lumOff val="-980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schizophrenia</a:t>
          </a:r>
          <a:endParaRPr lang="en-US" sz="2000" kern="1200" dirty="0"/>
        </a:p>
      </dsp:txBody>
      <dsp:txXfrm>
        <a:off x="3175197" y="1633691"/>
        <a:ext cx="1922893" cy="1153735"/>
      </dsp:txXfrm>
    </dsp:sp>
    <dsp:sp modelId="{83EE3A7E-1DA2-4116-8FDA-7B98DB8617D3}">
      <dsp:nvSpPr>
        <dsp:cNvPr id="0" name=""/>
        <dsp:cNvSpPr/>
      </dsp:nvSpPr>
      <dsp:spPr>
        <a:xfrm>
          <a:off x="5290379" y="1633691"/>
          <a:ext cx="1922893" cy="1153735"/>
        </a:xfrm>
        <a:prstGeom prst="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substance abuse </a:t>
          </a:r>
          <a:endParaRPr lang="en-PH" sz="2000" kern="1200" dirty="0"/>
        </a:p>
      </dsp:txBody>
      <dsp:txXfrm>
        <a:off x="5290379" y="1633691"/>
        <a:ext cx="1922893" cy="115373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AE6740-EB27-4C78-968D-F29F9ED018D3}">
      <dsp:nvSpPr>
        <dsp:cNvPr id="0" name=""/>
        <dsp:cNvSpPr/>
      </dsp:nvSpPr>
      <dsp:spPr>
        <a:xfrm>
          <a:off x="2341" y="195799"/>
          <a:ext cx="1857325" cy="1114395"/>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AU" sz="1800" kern="1200"/>
            <a:t>Arthritis</a:t>
          </a:r>
        </a:p>
      </dsp:txBody>
      <dsp:txXfrm>
        <a:off x="2341" y="195799"/>
        <a:ext cx="1857325" cy="1114395"/>
      </dsp:txXfrm>
    </dsp:sp>
    <dsp:sp modelId="{AE48BFBB-CE11-4552-943D-7F3DA5775B7E}">
      <dsp:nvSpPr>
        <dsp:cNvPr id="0" name=""/>
        <dsp:cNvSpPr/>
      </dsp:nvSpPr>
      <dsp:spPr>
        <a:xfrm>
          <a:off x="2045399" y="195799"/>
          <a:ext cx="1857325" cy="1114395"/>
        </a:xfrm>
        <a:prstGeom prst="rect">
          <a:avLst/>
        </a:prstGeom>
        <a:solidFill>
          <a:schemeClr val="accent5">
            <a:hueOff val="-965506"/>
            <a:satOff val="-2488"/>
            <a:lumOff val="-168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AU" sz="1800" kern="1200"/>
            <a:t>Asthma</a:t>
          </a:r>
        </a:p>
      </dsp:txBody>
      <dsp:txXfrm>
        <a:off x="2045399" y="195799"/>
        <a:ext cx="1857325" cy="1114395"/>
      </dsp:txXfrm>
    </dsp:sp>
    <dsp:sp modelId="{FC5169CE-3AFB-4370-A2BC-E4544AD4992C}">
      <dsp:nvSpPr>
        <dsp:cNvPr id="0" name=""/>
        <dsp:cNvSpPr/>
      </dsp:nvSpPr>
      <dsp:spPr>
        <a:xfrm>
          <a:off x="4088458" y="195799"/>
          <a:ext cx="1857325" cy="1114395"/>
        </a:xfrm>
        <a:prstGeom prst="rect">
          <a:avLst/>
        </a:prstGeom>
        <a:solidFill>
          <a:schemeClr val="accent5">
            <a:hueOff val="-1931012"/>
            <a:satOff val="-4977"/>
            <a:lumOff val="-336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AU" sz="1800" kern="1200"/>
            <a:t>Back problems</a:t>
          </a:r>
        </a:p>
      </dsp:txBody>
      <dsp:txXfrm>
        <a:off x="4088458" y="195799"/>
        <a:ext cx="1857325" cy="1114395"/>
      </dsp:txXfrm>
    </dsp:sp>
    <dsp:sp modelId="{4FF3F1E3-2DF2-4830-91DD-2AA228F6C613}">
      <dsp:nvSpPr>
        <dsp:cNvPr id="0" name=""/>
        <dsp:cNvSpPr/>
      </dsp:nvSpPr>
      <dsp:spPr>
        <a:xfrm>
          <a:off x="6131516" y="195799"/>
          <a:ext cx="1857325" cy="1114395"/>
        </a:xfrm>
        <a:prstGeom prst="rect">
          <a:avLst/>
        </a:prstGeom>
        <a:solidFill>
          <a:schemeClr val="accent5">
            <a:hueOff val="-2896518"/>
            <a:satOff val="-7465"/>
            <a:lumOff val="-504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AU" sz="1800" kern="1200" dirty="0"/>
            <a:t>Cancer</a:t>
          </a:r>
        </a:p>
      </dsp:txBody>
      <dsp:txXfrm>
        <a:off x="6131516" y="195799"/>
        <a:ext cx="1857325" cy="1114395"/>
      </dsp:txXfrm>
    </dsp:sp>
    <dsp:sp modelId="{0068E832-004F-4BD6-84A6-7FD6F763E978}">
      <dsp:nvSpPr>
        <dsp:cNvPr id="0" name=""/>
        <dsp:cNvSpPr/>
      </dsp:nvSpPr>
      <dsp:spPr>
        <a:xfrm>
          <a:off x="2341" y="1495927"/>
          <a:ext cx="1857325" cy="1114395"/>
        </a:xfrm>
        <a:prstGeom prst="rect">
          <a:avLst/>
        </a:prstGeom>
        <a:solidFill>
          <a:schemeClr val="accent5">
            <a:hueOff val="-3862025"/>
            <a:satOff val="-9954"/>
            <a:lumOff val="-672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AU" sz="1800" kern="1200"/>
            <a:t>Chronic Obstructive Pulmonary Disease</a:t>
          </a:r>
        </a:p>
      </dsp:txBody>
      <dsp:txXfrm>
        <a:off x="2341" y="1495927"/>
        <a:ext cx="1857325" cy="1114395"/>
      </dsp:txXfrm>
    </dsp:sp>
    <dsp:sp modelId="{BBD795EC-0644-42F2-A782-854D1E54AD63}">
      <dsp:nvSpPr>
        <dsp:cNvPr id="0" name=""/>
        <dsp:cNvSpPr/>
      </dsp:nvSpPr>
      <dsp:spPr>
        <a:xfrm>
          <a:off x="2045399" y="1495927"/>
          <a:ext cx="1857325" cy="1114395"/>
        </a:xfrm>
        <a:prstGeom prst="rect">
          <a:avLst/>
        </a:prstGeom>
        <a:solidFill>
          <a:schemeClr val="accent5">
            <a:hueOff val="-4827531"/>
            <a:satOff val="-12442"/>
            <a:lumOff val="-840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AU" sz="1800" kern="1200" dirty="0"/>
            <a:t>Cardiovascular disease</a:t>
          </a:r>
        </a:p>
      </dsp:txBody>
      <dsp:txXfrm>
        <a:off x="2045399" y="1495927"/>
        <a:ext cx="1857325" cy="1114395"/>
      </dsp:txXfrm>
    </dsp:sp>
    <dsp:sp modelId="{C677F673-C955-4607-BF8D-18F36001750A}">
      <dsp:nvSpPr>
        <dsp:cNvPr id="0" name=""/>
        <dsp:cNvSpPr/>
      </dsp:nvSpPr>
      <dsp:spPr>
        <a:xfrm>
          <a:off x="4088458" y="1495927"/>
          <a:ext cx="1857325" cy="1114395"/>
        </a:xfrm>
        <a:prstGeom prst="rect">
          <a:avLst/>
        </a:prstGeom>
        <a:solidFill>
          <a:schemeClr val="accent5">
            <a:hueOff val="-5793037"/>
            <a:satOff val="-14931"/>
            <a:lumOff val="-1008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AU" sz="1800" kern="1200"/>
            <a:t>Diabetes mellitus</a:t>
          </a:r>
        </a:p>
      </dsp:txBody>
      <dsp:txXfrm>
        <a:off x="4088458" y="1495927"/>
        <a:ext cx="1857325" cy="1114395"/>
      </dsp:txXfrm>
    </dsp:sp>
    <dsp:sp modelId="{170EBBB4-3111-472C-AB2F-4411DD199F91}">
      <dsp:nvSpPr>
        <dsp:cNvPr id="0" name=""/>
        <dsp:cNvSpPr/>
      </dsp:nvSpPr>
      <dsp:spPr>
        <a:xfrm>
          <a:off x="6131516" y="1495927"/>
          <a:ext cx="1857325" cy="1114395"/>
        </a:xfrm>
        <a:prstGeom prst="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AU" sz="1800" kern="1200" dirty="0"/>
            <a:t>Mental or behavioural conditions</a:t>
          </a:r>
        </a:p>
      </dsp:txBody>
      <dsp:txXfrm>
        <a:off x="6131516" y="1495927"/>
        <a:ext cx="1857325" cy="111439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648E80-12C5-4CF4-ADEF-399693495C90}">
      <dsp:nvSpPr>
        <dsp:cNvPr id="0" name=""/>
        <dsp:cNvSpPr/>
      </dsp:nvSpPr>
      <dsp:spPr>
        <a:xfrm>
          <a:off x="592883" y="0"/>
          <a:ext cx="6719347" cy="2871787"/>
        </a:xfrm>
        <a:prstGeom prst="rightArrow">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5F3C584-04B2-45BA-8A3C-44AA82CA8431}">
      <dsp:nvSpPr>
        <dsp:cNvPr id="0" name=""/>
        <dsp:cNvSpPr/>
      </dsp:nvSpPr>
      <dsp:spPr>
        <a:xfrm>
          <a:off x="0" y="861536"/>
          <a:ext cx="2371534" cy="1148714"/>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AU" sz="1800" kern="1200"/>
            <a:t>Receipt and evaluation of the initial complaint</a:t>
          </a:r>
        </a:p>
      </dsp:txBody>
      <dsp:txXfrm>
        <a:off x="56076" y="917612"/>
        <a:ext cx="2259382" cy="1036562"/>
      </dsp:txXfrm>
    </dsp:sp>
    <dsp:sp modelId="{9D40C961-40A6-46CE-865F-49F6E8C29396}">
      <dsp:nvSpPr>
        <dsp:cNvPr id="0" name=""/>
        <dsp:cNvSpPr/>
      </dsp:nvSpPr>
      <dsp:spPr>
        <a:xfrm>
          <a:off x="2766790" y="861536"/>
          <a:ext cx="2371534" cy="1148714"/>
        </a:xfrm>
        <a:prstGeom prst="roundRect">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AU" sz="1800" kern="1200"/>
            <a:t>Conciliation</a:t>
          </a:r>
        </a:p>
      </dsp:txBody>
      <dsp:txXfrm>
        <a:off x="2822866" y="917612"/>
        <a:ext cx="2259382" cy="1036562"/>
      </dsp:txXfrm>
    </dsp:sp>
    <dsp:sp modelId="{18668EE8-5A6B-4FF5-8CCE-D4E4839D1115}">
      <dsp:nvSpPr>
        <dsp:cNvPr id="0" name=""/>
        <dsp:cNvSpPr/>
      </dsp:nvSpPr>
      <dsp:spPr>
        <a:xfrm>
          <a:off x="5533580" y="861536"/>
          <a:ext cx="2371534" cy="1148714"/>
        </a:xfrm>
        <a:prstGeom prst="round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AU" sz="1800" kern="1200" dirty="0"/>
            <a:t>Obtaining further information and finding a resolution</a:t>
          </a:r>
        </a:p>
      </dsp:txBody>
      <dsp:txXfrm>
        <a:off x="5589656" y="917612"/>
        <a:ext cx="2259382" cy="1036562"/>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PH"/>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5389AA-4F1C-4C86-BBFC-2B82D8A1EE99}" type="datetimeFigureOut">
              <a:rPr lang="en-PH" smtClean="0"/>
              <a:t>22/08/2023</a:t>
            </a:fld>
            <a:endParaRPr lang="en-PH"/>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PH"/>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PH"/>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1A1698-A38C-42B4-80F8-482842EAF1A6}" type="slidenum">
              <a:rPr lang="en-PH" smtClean="0"/>
              <a:t>‹#›</a:t>
            </a:fld>
            <a:endParaRPr lang="en-PH"/>
          </a:p>
        </p:txBody>
      </p:sp>
    </p:spTree>
    <p:extLst>
      <p:ext uri="{BB962C8B-B14F-4D97-AF65-F5344CB8AC3E}">
        <p14:creationId xmlns:p14="http://schemas.microsoft.com/office/powerpoint/2010/main" val="30495319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3A6DF6-5E2A-4BB8-899B-5984CAA384C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PH"/>
          </a:p>
        </p:txBody>
      </p:sp>
      <p:sp>
        <p:nvSpPr>
          <p:cNvPr id="3" name="Subtitle 2">
            <a:extLst>
              <a:ext uri="{FF2B5EF4-FFF2-40B4-BE49-F238E27FC236}">
                <a16:creationId xmlns:a16="http://schemas.microsoft.com/office/drawing/2014/main" id="{84C1944C-BEB3-44DF-B0F8-55FF2991B7F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PH"/>
          </a:p>
        </p:txBody>
      </p:sp>
      <p:sp>
        <p:nvSpPr>
          <p:cNvPr id="4" name="Date Placeholder 3">
            <a:extLst>
              <a:ext uri="{FF2B5EF4-FFF2-40B4-BE49-F238E27FC236}">
                <a16:creationId xmlns:a16="http://schemas.microsoft.com/office/drawing/2014/main" id="{D2482CCF-7D00-4F78-A0E6-6B1E2082893F}"/>
              </a:ext>
            </a:extLst>
          </p:cNvPr>
          <p:cNvSpPr>
            <a:spLocks noGrp="1"/>
          </p:cNvSpPr>
          <p:nvPr>
            <p:ph type="dt" sz="half" idx="10"/>
          </p:nvPr>
        </p:nvSpPr>
        <p:spPr/>
        <p:txBody>
          <a:bodyPr/>
          <a:lstStyle/>
          <a:p>
            <a:fld id="{058A73EA-6C95-48DB-8B02-8091F656B4DC}" type="datetimeFigureOut">
              <a:rPr lang="en-PH" smtClean="0"/>
              <a:pPr/>
              <a:t>22/08/2023</a:t>
            </a:fld>
            <a:endParaRPr lang="en-PH"/>
          </a:p>
        </p:txBody>
      </p:sp>
      <p:sp>
        <p:nvSpPr>
          <p:cNvPr id="5" name="Footer Placeholder 4">
            <a:extLst>
              <a:ext uri="{FF2B5EF4-FFF2-40B4-BE49-F238E27FC236}">
                <a16:creationId xmlns:a16="http://schemas.microsoft.com/office/drawing/2014/main" id="{6E6A1420-D9A7-473B-A3C4-269EE93B9A84}"/>
              </a:ext>
            </a:extLst>
          </p:cNvPr>
          <p:cNvSpPr>
            <a:spLocks noGrp="1"/>
          </p:cNvSpPr>
          <p:nvPr>
            <p:ph type="ftr" sz="quarter" idx="11"/>
          </p:nvPr>
        </p:nvSpPr>
        <p:spPr/>
        <p:txBody>
          <a:bodyPr/>
          <a:lstStyle/>
          <a:p>
            <a:endParaRPr lang="en-PH"/>
          </a:p>
        </p:txBody>
      </p:sp>
      <p:sp>
        <p:nvSpPr>
          <p:cNvPr id="6" name="Slide Number Placeholder 5">
            <a:extLst>
              <a:ext uri="{FF2B5EF4-FFF2-40B4-BE49-F238E27FC236}">
                <a16:creationId xmlns:a16="http://schemas.microsoft.com/office/drawing/2014/main" id="{F1C8403D-C275-49DC-9C0D-679FD2910D0F}"/>
              </a:ext>
            </a:extLst>
          </p:cNvPr>
          <p:cNvSpPr>
            <a:spLocks noGrp="1"/>
          </p:cNvSpPr>
          <p:nvPr>
            <p:ph type="sldNum" sz="quarter" idx="12"/>
          </p:nvPr>
        </p:nvSpPr>
        <p:spPr/>
        <p:txBody>
          <a:bodyPr/>
          <a:lstStyle/>
          <a:p>
            <a:fld id="{9D251B86-6D45-49A2-8C9C-A8B32585C558}" type="slidenum">
              <a:rPr lang="en-PH" smtClean="0"/>
              <a:pPr/>
              <a:t>‹#›</a:t>
            </a:fld>
            <a:endParaRPr lang="en-PH"/>
          </a:p>
        </p:txBody>
      </p:sp>
    </p:spTree>
    <p:extLst>
      <p:ext uri="{BB962C8B-B14F-4D97-AF65-F5344CB8AC3E}">
        <p14:creationId xmlns:p14="http://schemas.microsoft.com/office/powerpoint/2010/main" val="30886652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E35DD6-4D3D-48DD-87F1-E5204F33049A}"/>
              </a:ext>
            </a:extLst>
          </p:cNvPr>
          <p:cNvSpPr>
            <a:spLocks noGrp="1"/>
          </p:cNvSpPr>
          <p:nvPr>
            <p:ph type="title"/>
          </p:nvPr>
        </p:nvSpPr>
        <p:spPr/>
        <p:txBody>
          <a:bodyPr/>
          <a:lstStyle/>
          <a:p>
            <a:r>
              <a:rPr lang="en-US"/>
              <a:t>Click to edit Master title style</a:t>
            </a:r>
            <a:endParaRPr lang="en-PH"/>
          </a:p>
        </p:txBody>
      </p:sp>
      <p:sp>
        <p:nvSpPr>
          <p:cNvPr id="3" name="Vertical Text Placeholder 2">
            <a:extLst>
              <a:ext uri="{FF2B5EF4-FFF2-40B4-BE49-F238E27FC236}">
                <a16:creationId xmlns:a16="http://schemas.microsoft.com/office/drawing/2014/main" id="{E2C7A89A-1E74-48D0-A131-038452D7E82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Date Placeholder 3">
            <a:extLst>
              <a:ext uri="{FF2B5EF4-FFF2-40B4-BE49-F238E27FC236}">
                <a16:creationId xmlns:a16="http://schemas.microsoft.com/office/drawing/2014/main" id="{B2471DEE-3E36-41F6-8596-36AFD03F6E6D}"/>
              </a:ext>
            </a:extLst>
          </p:cNvPr>
          <p:cNvSpPr>
            <a:spLocks noGrp="1"/>
          </p:cNvSpPr>
          <p:nvPr>
            <p:ph type="dt" sz="half" idx="10"/>
          </p:nvPr>
        </p:nvSpPr>
        <p:spPr/>
        <p:txBody>
          <a:bodyPr/>
          <a:lstStyle/>
          <a:p>
            <a:fld id="{058A73EA-6C95-48DB-8B02-8091F656B4DC}" type="datetimeFigureOut">
              <a:rPr lang="en-PH" smtClean="0"/>
              <a:pPr/>
              <a:t>22/08/2023</a:t>
            </a:fld>
            <a:endParaRPr lang="en-PH"/>
          </a:p>
        </p:txBody>
      </p:sp>
      <p:sp>
        <p:nvSpPr>
          <p:cNvPr id="5" name="Footer Placeholder 4">
            <a:extLst>
              <a:ext uri="{FF2B5EF4-FFF2-40B4-BE49-F238E27FC236}">
                <a16:creationId xmlns:a16="http://schemas.microsoft.com/office/drawing/2014/main" id="{4A7C78C0-7938-4D04-B49C-AD415BAE81C9}"/>
              </a:ext>
            </a:extLst>
          </p:cNvPr>
          <p:cNvSpPr>
            <a:spLocks noGrp="1"/>
          </p:cNvSpPr>
          <p:nvPr>
            <p:ph type="ftr" sz="quarter" idx="11"/>
          </p:nvPr>
        </p:nvSpPr>
        <p:spPr/>
        <p:txBody>
          <a:bodyPr/>
          <a:lstStyle/>
          <a:p>
            <a:endParaRPr lang="en-PH"/>
          </a:p>
        </p:txBody>
      </p:sp>
      <p:sp>
        <p:nvSpPr>
          <p:cNvPr id="6" name="Slide Number Placeholder 5">
            <a:extLst>
              <a:ext uri="{FF2B5EF4-FFF2-40B4-BE49-F238E27FC236}">
                <a16:creationId xmlns:a16="http://schemas.microsoft.com/office/drawing/2014/main" id="{0DBEC957-EC4D-4E5F-9B9B-2AC029C536E8}"/>
              </a:ext>
            </a:extLst>
          </p:cNvPr>
          <p:cNvSpPr>
            <a:spLocks noGrp="1"/>
          </p:cNvSpPr>
          <p:nvPr>
            <p:ph type="sldNum" sz="quarter" idx="12"/>
          </p:nvPr>
        </p:nvSpPr>
        <p:spPr/>
        <p:txBody>
          <a:bodyPr/>
          <a:lstStyle/>
          <a:p>
            <a:fld id="{9D251B86-6D45-49A2-8C9C-A8B32585C558}" type="slidenum">
              <a:rPr lang="en-PH" smtClean="0"/>
              <a:pPr/>
              <a:t>‹#›</a:t>
            </a:fld>
            <a:endParaRPr lang="en-PH"/>
          </a:p>
        </p:txBody>
      </p:sp>
    </p:spTree>
    <p:extLst>
      <p:ext uri="{BB962C8B-B14F-4D97-AF65-F5344CB8AC3E}">
        <p14:creationId xmlns:p14="http://schemas.microsoft.com/office/powerpoint/2010/main" val="27290270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C59823D-6D21-46E9-9177-020926DCD6B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PH"/>
          </a:p>
        </p:txBody>
      </p:sp>
      <p:sp>
        <p:nvSpPr>
          <p:cNvPr id="3" name="Vertical Text Placeholder 2">
            <a:extLst>
              <a:ext uri="{FF2B5EF4-FFF2-40B4-BE49-F238E27FC236}">
                <a16:creationId xmlns:a16="http://schemas.microsoft.com/office/drawing/2014/main" id="{8C75580A-517C-4BCE-92B9-D43502C7E97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Date Placeholder 3">
            <a:extLst>
              <a:ext uri="{FF2B5EF4-FFF2-40B4-BE49-F238E27FC236}">
                <a16:creationId xmlns:a16="http://schemas.microsoft.com/office/drawing/2014/main" id="{25CFA425-9B51-4FF9-BF50-9B8FBFB968D6}"/>
              </a:ext>
            </a:extLst>
          </p:cNvPr>
          <p:cNvSpPr>
            <a:spLocks noGrp="1"/>
          </p:cNvSpPr>
          <p:nvPr>
            <p:ph type="dt" sz="half" idx="10"/>
          </p:nvPr>
        </p:nvSpPr>
        <p:spPr/>
        <p:txBody>
          <a:bodyPr/>
          <a:lstStyle/>
          <a:p>
            <a:fld id="{058A73EA-6C95-48DB-8B02-8091F656B4DC}" type="datetimeFigureOut">
              <a:rPr lang="en-PH" smtClean="0"/>
              <a:pPr/>
              <a:t>22/08/2023</a:t>
            </a:fld>
            <a:endParaRPr lang="en-PH"/>
          </a:p>
        </p:txBody>
      </p:sp>
      <p:sp>
        <p:nvSpPr>
          <p:cNvPr id="5" name="Footer Placeholder 4">
            <a:extLst>
              <a:ext uri="{FF2B5EF4-FFF2-40B4-BE49-F238E27FC236}">
                <a16:creationId xmlns:a16="http://schemas.microsoft.com/office/drawing/2014/main" id="{2843CFBB-19D8-4313-B299-C7B53770CB94}"/>
              </a:ext>
            </a:extLst>
          </p:cNvPr>
          <p:cNvSpPr>
            <a:spLocks noGrp="1"/>
          </p:cNvSpPr>
          <p:nvPr>
            <p:ph type="ftr" sz="quarter" idx="11"/>
          </p:nvPr>
        </p:nvSpPr>
        <p:spPr/>
        <p:txBody>
          <a:bodyPr/>
          <a:lstStyle/>
          <a:p>
            <a:endParaRPr lang="en-PH"/>
          </a:p>
        </p:txBody>
      </p:sp>
      <p:sp>
        <p:nvSpPr>
          <p:cNvPr id="6" name="Slide Number Placeholder 5">
            <a:extLst>
              <a:ext uri="{FF2B5EF4-FFF2-40B4-BE49-F238E27FC236}">
                <a16:creationId xmlns:a16="http://schemas.microsoft.com/office/drawing/2014/main" id="{F76772DF-4473-4110-8693-86B5540A1FC6}"/>
              </a:ext>
            </a:extLst>
          </p:cNvPr>
          <p:cNvSpPr>
            <a:spLocks noGrp="1"/>
          </p:cNvSpPr>
          <p:nvPr>
            <p:ph type="sldNum" sz="quarter" idx="12"/>
          </p:nvPr>
        </p:nvSpPr>
        <p:spPr/>
        <p:txBody>
          <a:bodyPr/>
          <a:lstStyle/>
          <a:p>
            <a:fld id="{9D251B86-6D45-49A2-8C9C-A8B32585C558}" type="slidenum">
              <a:rPr lang="en-PH" smtClean="0"/>
              <a:pPr/>
              <a:t>‹#›</a:t>
            </a:fld>
            <a:endParaRPr lang="en-PH"/>
          </a:p>
        </p:txBody>
      </p:sp>
    </p:spTree>
    <p:extLst>
      <p:ext uri="{BB962C8B-B14F-4D97-AF65-F5344CB8AC3E}">
        <p14:creationId xmlns:p14="http://schemas.microsoft.com/office/powerpoint/2010/main" val="41798740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254B36-13A7-4315-97B2-F24DA0CC7A31}"/>
              </a:ext>
            </a:extLst>
          </p:cNvPr>
          <p:cNvSpPr>
            <a:spLocks noGrp="1"/>
          </p:cNvSpPr>
          <p:nvPr>
            <p:ph type="title"/>
          </p:nvPr>
        </p:nvSpPr>
        <p:spPr/>
        <p:txBody>
          <a:bodyPr/>
          <a:lstStyle/>
          <a:p>
            <a:r>
              <a:rPr lang="en-US"/>
              <a:t>Click to edit Master title style</a:t>
            </a:r>
            <a:endParaRPr lang="en-PH"/>
          </a:p>
        </p:txBody>
      </p:sp>
      <p:sp>
        <p:nvSpPr>
          <p:cNvPr id="3" name="Content Placeholder 2">
            <a:extLst>
              <a:ext uri="{FF2B5EF4-FFF2-40B4-BE49-F238E27FC236}">
                <a16:creationId xmlns:a16="http://schemas.microsoft.com/office/drawing/2014/main" id="{751C7B94-CD0E-4430-BBFA-EF27354694F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Date Placeholder 3">
            <a:extLst>
              <a:ext uri="{FF2B5EF4-FFF2-40B4-BE49-F238E27FC236}">
                <a16:creationId xmlns:a16="http://schemas.microsoft.com/office/drawing/2014/main" id="{1EC99AD4-0F8C-4EFC-AB94-A5F40BB6BE98}"/>
              </a:ext>
            </a:extLst>
          </p:cNvPr>
          <p:cNvSpPr>
            <a:spLocks noGrp="1"/>
          </p:cNvSpPr>
          <p:nvPr>
            <p:ph type="dt" sz="half" idx="10"/>
          </p:nvPr>
        </p:nvSpPr>
        <p:spPr/>
        <p:txBody>
          <a:bodyPr/>
          <a:lstStyle/>
          <a:p>
            <a:fld id="{058A73EA-6C95-48DB-8B02-8091F656B4DC}" type="datetimeFigureOut">
              <a:rPr lang="en-PH" smtClean="0"/>
              <a:pPr/>
              <a:t>22/08/2023</a:t>
            </a:fld>
            <a:endParaRPr lang="en-PH"/>
          </a:p>
        </p:txBody>
      </p:sp>
      <p:sp>
        <p:nvSpPr>
          <p:cNvPr id="5" name="Footer Placeholder 4">
            <a:extLst>
              <a:ext uri="{FF2B5EF4-FFF2-40B4-BE49-F238E27FC236}">
                <a16:creationId xmlns:a16="http://schemas.microsoft.com/office/drawing/2014/main" id="{FB19CA9F-2237-49C2-80A7-84EED7D12F86}"/>
              </a:ext>
            </a:extLst>
          </p:cNvPr>
          <p:cNvSpPr>
            <a:spLocks noGrp="1"/>
          </p:cNvSpPr>
          <p:nvPr>
            <p:ph type="ftr" sz="quarter" idx="11"/>
          </p:nvPr>
        </p:nvSpPr>
        <p:spPr/>
        <p:txBody>
          <a:bodyPr/>
          <a:lstStyle/>
          <a:p>
            <a:endParaRPr lang="en-PH"/>
          </a:p>
        </p:txBody>
      </p:sp>
      <p:sp>
        <p:nvSpPr>
          <p:cNvPr id="6" name="Slide Number Placeholder 5">
            <a:extLst>
              <a:ext uri="{FF2B5EF4-FFF2-40B4-BE49-F238E27FC236}">
                <a16:creationId xmlns:a16="http://schemas.microsoft.com/office/drawing/2014/main" id="{C12952F0-1097-49CD-9EAD-B6F343ABD995}"/>
              </a:ext>
            </a:extLst>
          </p:cNvPr>
          <p:cNvSpPr>
            <a:spLocks noGrp="1"/>
          </p:cNvSpPr>
          <p:nvPr>
            <p:ph type="sldNum" sz="quarter" idx="12"/>
          </p:nvPr>
        </p:nvSpPr>
        <p:spPr/>
        <p:txBody>
          <a:bodyPr/>
          <a:lstStyle/>
          <a:p>
            <a:fld id="{9D251B86-6D45-49A2-8C9C-A8B32585C558}" type="slidenum">
              <a:rPr lang="en-PH" smtClean="0"/>
              <a:pPr/>
              <a:t>‹#›</a:t>
            </a:fld>
            <a:endParaRPr lang="en-PH"/>
          </a:p>
        </p:txBody>
      </p:sp>
    </p:spTree>
    <p:extLst>
      <p:ext uri="{BB962C8B-B14F-4D97-AF65-F5344CB8AC3E}">
        <p14:creationId xmlns:p14="http://schemas.microsoft.com/office/powerpoint/2010/main" val="9226753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8BCB64-A40A-4349-9492-6B4721FDEF6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PH"/>
          </a:p>
        </p:txBody>
      </p:sp>
      <p:sp>
        <p:nvSpPr>
          <p:cNvPr id="3" name="Text Placeholder 2">
            <a:extLst>
              <a:ext uri="{FF2B5EF4-FFF2-40B4-BE49-F238E27FC236}">
                <a16:creationId xmlns:a16="http://schemas.microsoft.com/office/drawing/2014/main" id="{4BDEB3BA-5928-405F-8547-9B2A923F19A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37704E9-D2F8-480E-B79C-77719EFF6669}"/>
              </a:ext>
            </a:extLst>
          </p:cNvPr>
          <p:cNvSpPr>
            <a:spLocks noGrp="1"/>
          </p:cNvSpPr>
          <p:nvPr>
            <p:ph type="dt" sz="half" idx="10"/>
          </p:nvPr>
        </p:nvSpPr>
        <p:spPr/>
        <p:txBody>
          <a:bodyPr/>
          <a:lstStyle/>
          <a:p>
            <a:fld id="{058A73EA-6C95-48DB-8B02-8091F656B4DC}" type="datetimeFigureOut">
              <a:rPr lang="en-PH" smtClean="0"/>
              <a:pPr/>
              <a:t>22/08/2023</a:t>
            </a:fld>
            <a:endParaRPr lang="en-PH"/>
          </a:p>
        </p:txBody>
      </p:sp>
      <p:sp>
        <p:nvSpPr>
          <p:cNvPr id="5" name="Footer Placeholder 4">
            <a:extLst>
              <a:ext uri="{FF2B5EF4-FFF2-40B4-BE49-F238E27FC236}">
                <a16:creationId xmlns:a16="http://schemas.microsoft.com/office/drawing/2014/main" id="{B7B8E8F0-9467-4B20-925B-14D667A7AAAD}"/>
              </a:ext>
            </a:extLst>
          </p:cNvPr>
          <p:cNvSpPr>
            <a:spLocks noGrp="1"/>
          </p:cNvSpPr>
          <p:nvPr>
            <p:ph type="ftr" sz="quarter" idx="11"/>
          </p:nvPr>
        </p:nvSpPr>
        <p:spPr/>
        <p:txBody>
          <a:bodyPr/>
          <a:lstStyle/>
          <a:p>
            <a:endParaRPr lang="en-PH"/>
          </a:p>
        </p:txBody>
      </p:sp>
      <p:sp>
        <p:nvSpPr>
          <p:cNvPr id="6" name="Slide Number Placeholder 5">
            <a:extLst>
              <a:ext uri="{FF2B5EF4-FFF2-40B4-BE49-F238E27FC236}">
                <a16:creationId xmlns:a16="http://schemas.microsoft.com/office/drawing/2014/main" id="{71761DC3-D381-4F44-B5A0-857B0D7BF1C5}"/>
              </a:ext>
            </a:extLst>
          </p:cNvPr>
          <p:cNvSpPr>
            <a:spLocks noGrp="1"/>
          </p:cNvSpPr>
          <p:nvPr>
            <p:ph type="sldNum" sz="quarter" idx="12"/>
          </p:nvPr>
        </p:nvSpPr>
        <p:spPr/>
        <p:txBody>
          <a:bodyPr/>
          <a:lstStyle/>
          <a:p>
            <a:fld id="{9D251B86-6D45-49A2-8C9C-A8B32585C558}" type="slidenum">
              <a:rPr lang="en-PH" smtClean="0"/>
              <a:pPr/>
              <a:t>‹#›</a:t>
            </a:fld>
            <a:endParaRPr lang="en-PH"/>
          </a:p>
        </p:txBody>
      </p:sp>
    </p:spTree>
    <p:extLst>
      <p:ext uri="{BB962C8B-B14F-4D97-AF65-F5344CB8AC3E}">
        <p14:creationId xmlns:p14="http://schemas.microsoft.com/office/powerpoint/2010/main" val="32019234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BFEA1-D975-4DDB-A778-AE25C6764409}"/>
              </a:ext>
            </a:extLst>
          </p:cNvPr>
          <p:cNvSpPr>
            <a:spLocks noGrp="1"/>
          </p:cNvSpPr>
          <p:nvPr>
            <p:ph type="title"/>
          </p:nvPr>
        </p:nvSpPr>
        <p:spPr/>
        <p:txBody>
          <a:bodyPr/>
          <a:lstStyle/>
          <a:p>
            <a:r>
              <a:rPr lang="en-US"/>
              <a:t>Click to edit Master title style</a:t>
            </a:r>
            <a:endParaRPr lang="en-PH"/>
          </a:p>
        </p:txBody>
      </p:sp>
      <p:sp>
        <p:nvSpPr>
          <p:cNvPr id="3" name="Content Placeholder 2">
            <a:extLst>
              <a:ext uri="{FF2B5EF4-FFF2-40B4-BE49-F238E27FC236}">
                <a16:creationId xmlns:a16="http://schemas.microsoft.com/office/drawing/2014/main" id="{9A1EDA93-EA1B-42A8-9E58-971B13504EE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Content Placeholder 3">
            <a:extLst>
              <a:ext uri="{FF2B5EF4-FFF2-40B4-BE49-F238E27FC236}">
                <a16:creationId xmlns:a16="http://schemas.microsoft.com/office/drawing/2014/main" id="{F5365A83-F206-44CB-9860-DB5A725DCFE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5" name="Date Placeholder 4">
            <a:extLst>
              <a:ext uri="{FF2B5EF4-FFF2-40B4-BE49-F238E27FC236}">
                <a16:creationId xmlns:a16="http://schemas.microsoft.com/office/drawing/2014/main" id="{96D478FB-A815-42B3-9DC0-F69A44BC0132}"/>
              </a:ext>
            </a:extLst>
          </p:cNvPr>
          <p:cNvSpPr>
            <a:spLocks noGrp="1"/>
          </p:cNvSpPr>
          <p:nvPr>
            <p:ph type="dt" sz="half" idx="10"/>
          </p:nvPr>
        </p:nvSpPr>
        <p:spPr/>
        <p:txBody>
          <a:bodyPr/>
          <a:lstStyle/>
          <a:p>
            <a:fld id="{058A73EA-6C95-48DB-8B02-8091F656B4DC}" type="datetimeFigureOut">
              <a:rPr lang="en-PH" smtClean="0"/>
              <a:pPr/>
              <a:t>22/08/2023</a:t>
            </a:fld>
            <a:endParaRPr lang="en-PH"/>
          </a:p>
        </p:txBody>
      </p:sp>
      <p:sp>
        <p:nvSpPr>
          <p:cNvPr id="6" name="Footer Placeholder 5">
            <a:extLst>
              <a:ext uri="{FF2B5EF4-FFF2-40B4-BE49-F238E27FC236}">
                <a16:creationId xmlns:a16="http://schemas.microsoft.com/office/drawing/2014/main" id="{47EB8E6F-5EDE-46BD-804F-87A87E979920}"/>
              </a:ext>
            </a:extLst>
          </p:cNvPr>
          <p:cNvSpPr>
            <a:spLocks noGrp="1"/>
          </p:cNvSpPr>
          <p:nvPr>
            <p:ph type="ftr" sz="quarter" idx="11"/>
          </p:nvPr>
        </p:nvSpPr>
        <p:spPr/>
        <p:txBody>
          <a:bodyPr/>
          <a:lstStyle/>
          <a:p>
            <a:endParaRPr lang="en-PH"/>
          </a:p>
        </p:txBody>
      </p:sp>
      <p:sp>
        <p:nvSpPr>
          <p:cNvPr id="7" name="Slide Number Placeholder 6">
            <a:extLst>
              <a:ext uri="{FF2B5EF4-FFF2-40B4-BE49-F238E27FC236}">
                <a16:creationId xmlns:a16="http://schemas.microsoft.com/office/drawing/2014/main" id="{7409D8F3-5953-4070-90CC-CF96760B1AC9}"/>
              </a:ext>
            </a:extLst>
          </p:cNvPr>
          <p:cNvSpPr>
            <a:spLocks noGrp="1"/>
          </p:cNvSpPr>
          <p:nvPr>
            <p:ph type="sldNum" sz="quarter" idx="12"/>
          </p:nvPr>
        </p:nvSpPr>
        <p:spPr/>
        <p:txBody>
          <a:bodyPr/>
          <a:lstStyle/>
          <a:p>
            <a:fld id="{9D251B86-6D45-49A2-8C9C-A8B32585C558}" type="slidenum">
              <a:rPr lang="en-PH" smtClean="0"/>
              <a:pPr/>
              <a:t>‹#›</a:t>
            </a:fld>
            <a:endParaRPr lang="en-PH"/>
          </a:p>
        </p:txBody>
      </p:sp>
    </p:spTree>
    <p:extLst>
      <p:ext uri="{BB962C8B-B14F-4D97-AF65-F5344CB8AC3E}">
        <p14:creationId xmlns:p14="http://schemas.microsoft.com/office/powerpoint/2010/main" val="11941571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91146B-3969-480A-B012-DB2A772F1521}"/>
              </a:ext>
            </a:extLst>
          </p:cNvPr>
          <p:cNvSpPr>
            <a:spLocks noGrp="1"/>
          </p:cNvSpPr>
          <p:nvPr>
            <p:ph type="title"/>
          </p:nvPr>
        </p:nvSpPr>
        <p:spPr>
          <a:xfrm>
            <a:off x="839788" y="365125"/>
            <a:ext cx="10515600" cy="1325563"/>
          </a:xfrm>
        </p:spPr>
        <p:txBody>
          <a:bodyPr/>
          <a:lstStyle/>
          <a:p>
            <a:r>
              <a:rPr lang="en-US"/>
              <a:t>Click to edit Master title style</a:t>
            </a:r>
            <a:endParaRPr lang="en-PH"/>
          </a:p>
        </p:txBody>
      </p:sp>
      <p:sp>
        <p:nvSpPr>
          <p:cNvPr id="3" name="Text Placeholder 2">
            <a:extLst>
              <a:ext uri="{FF2B5EF4-FFF2-40B4-BE49-F238E27FC236}">
                <a16:creationId xmlns:a16="http://schemas.microsoft.com/office/drawing/2014/main" id="{840CF783-85C4-4224-A54C-F4D26300CF5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432C1F0-C703-425A-96DD-6CE31D566F4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5" name="Text Placeholder 4">
            <a:extLst>
              <a:ext uri="{FF2B5EF4-FFF2-40B4-BE49-F238E27FC236}">
                <a16:creationId xmlns:a16="http://schemas.microsoft.com/office/drawing/2014/main" id="{F39D0996-A55C-46A3-A814-64F83AE7D9E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91F1356-972A-4974-93F9-3F024FA5BA7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7" name="Date Placeholder 6">
            <a:extLst>
              <a:ext uri="{FF2B5EF4-FFF2-40B4-BE49-F238E27FC236}">
                <a16:creationId xmlns:a16="http://schemas.microsoft.com/office/drawing/2014/main" id="{FEEC60D7-9FAF-43ED-8ECF-1D5E20F2C188}"/>
              </a:ext>
            </a:extLst>
          </p:cNvPr>
          <p:cNvSpPr>
            <a:spLocks noGrp="1"/>
          </p:cNvSpPr>
          <p:nvPr>
            <p:ph type="dt" sz="half" idx="10"/>
          </p:nvPr>
        </p:nvSpPr>
        <p:spPr/>
        <p:txBody>
          <a:bodyPr/>
          <a:lstStyle/>
          <a:p>
            <a:fld id="{058A73EA-6C95-48DB-8B02-8091F656B4DC}" type="datetimeFigureOut">
              <a:rPr lang="en-PH" smtClean="0"/>
              <a:pPr/>
              <a:t>22/08/2023</a:t>
            </a:fld>
            <a:endParaRPr lang="en-PH"/>
          </a:p>
        </p:txBody>
      </p:sp>
      <p:sp>
        <p:nvSpPr>
          <p:cNvPr id="8" name="Footer Placeholder 7">
            <a:extLst>
              <a:ext uri="{FF2B5EF4-FFF2-40B4-BE49-F238E27FC236}">
                <a16:creationId xmlns:a16="http://schemas.microsoft.com/office/drawing/2014/main" id="{313926DD-89F7-443B-B7A0-696D6F5696CD}"/>
              </a:ext>
            </a:extLst>
          </p:cNvPr>
          <p:cNvSpPr>
            <a:spLocks noGrp="1"/>
          </p:cNvSpPr>
          <p:nvPr>
            <p:ph type="ftr" sz="quarter" idx="11"/>
          </p:nvPr>
        </p:nvSpPr>
        <p:spPr/>
        <p:txBody>
          <a:bodyPr/>
          <a:lstStyle/>
          <a:p>
            <a:endParaRPr lang="en-PH"/>
          </a:p>
        </p:txBody>
      </p:sp>
      <p:sp>
        <p:nvSpPr>
          <p:cNvPr id="9" name="Slide Number Placeholder 8">
            <a:extLst>
              <a:ext uri="{FF2B5EF4-FFF2-40B4-BE49-F238E27FC236}">
                <a16:creationId xmlns:a16="http://schemas.microsoft.com/office/drawing/2014/main" id="{62A7E74A-767D-4888-BCB9-7101B3AAFB8C}"/>
              </a:ext>
            </a:extLst>
          </p:cNvPr>
          <p:cNvSpPr>
            <a:spLocks noGrp="1"/>
          </p:cNvSpPr>
          <p:nvPr>
            <p:ph type="sldNum" sz="quarter" idx="12"/>
          </p:nvPr>
        </p:nvSpPr>
        <p:spPr/>
        <p:txBody>
          <a:bodyPr/>
          <a:lstStyle/>
          <a:p>
            <a:fld id="{9D251B86-6D45-49A2-8C9C-A8B32585C558}" type="slidenum">
              <a:rPr lang="en-PH" smtClean="0"/>
              <a:pPr/>
              <a:t>‹#›</a:t>
            </a:fld>
            <a:endParaRPr lang="en-PH"/>
          </a:p>
        </p:txBody>
      </p:sp>
    </p:spTree>
    <p:extLst>
      <p:ext uri="{BB962C8B-B14F-4D97-AF65-F5344CB8AC3E}">
        <p14:creationId xmlns:p14="http://schemas.microsoft.com/office/powerpoint/2010/main" val="627614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C5E008-E474-4591-9E28-D3105AD797D5}"/>
              </a:ext>
            </a:extLst>
          </p:cNvPr>
          <p:cNvSpPr>
            <a:spLocks noGrp="1"/>
          </p:cNvSpPr>
          <p:nvPr>
            <p:ph type="title"/>
          </p:nvPr>
        </p:nvSpPr>
        <p:spPr/>
        <p:txBody>
          <a:bodyPr/>
          <a:lstStyle/>
          <a:p>
            <a:r>
              <a:rPr lang="en-US"/>
              <a:t>Click to edit Master title style</a:t>
            </a:r>
            <a:endParaRPr lang="en-PH"/>
          </a:p>
        </p:txBody>
      </p:sp>
      <p:sp>
        <p:nvSpPr>
          <p:cNvPr id="3" name="Date Placeholder 2">
            <a:extLst>
              <a:ext uri="{FF2B5EF4-FFF2-40B4-BE49-F238E27FC236}">
                <a16:creationId xmlns:a16="http://schemas.microsoft.com/office/drawing/2014/main" id="{A1187900-50D3-4194-B5F0-B05DBF098403}"/>
              </a:ext>
            </a:extLst>
          </p:cNvPr>
          <p:cNvSpPr>
            <a:spLocks noGrp="1"/>
          </p:cNvSpPr>
          <p:nvPr>
            <p:ph type="dt" sz="half" idx="10"/>
          </p:nvPr>
        </p:nvSpPr>
        <p:spPr/>
        <p:txBody>
          <a:bodyPr/>
          <a:lstStyle/>
          <a:p>
            <a:fld id="{058A73EA-6C95-48DB-8B02-8091F656B4DC}" type="datetimeFigureOut">
              <a:rPr lang="en-PH" smtClean="0"/>
              <a:pPr/>
              <a:t>22/08/2023</a:t>
            </a:fld>
            <a:endParaRPr lang="en-PH"/>
          </a:p>
        </p:txBody>
      </p:sp>
      <p:sp>
        <p:nvSpPr>
          <p:cNvPr id="4" name="Footer Placeholder 3">
            <a:extLst>
              <a:ext uri="{FF2B5EF4-FFF2-40B4-BE49-F238E27FC236}">
                <a16:creationId xmlns:a16="http://schemas.microsoft.com/office/drawing/2014/main" id="{CC4A37C6-41A8-42BE-99C1-4F02D5D17EE0}"/>
              </a:ext>
            </a:extLst>
          </p:cNvPr>
          <p:cNvSpPr>
            <a:spLocks noGrp="1"/>
          </p:cNvSpPr>
          <p:nvPr>
            <p:ph type="ftr" sz="quarter" idx="11"/>
          </p:nvPr>
        </p:nvSpPr>
        <p:spPr/>
        <p:txBody>
          <a:bodyPr/>
          <a:lstStyle/>
          <a:p>
            <a:endParaRPr lang="en-PH"/>
          </a:p>
        </p:txBody>
      </p:sp>
      <p:sp>
        <p:nvSpPr>
          <p:cNvPr id="5" name="Slide Number Placeholder 4">
            <a:extLst>
              <a:ext uri="{FF2B5EF4-FFF2-40B4-BE49-F238E27FC236}">
                <a16:creationId xmlns:a16="http://schemas.microsoft.com/office/drawing/2014/main" id="{AB13B5D1-2419-4621-BA0D-ADFA473B8BE6}"/>
              </a:ext>
            </a:extLst>
          </p:cNvPr>
          <p:cNvSpPr>
            <a:spLocks noGrp="1"/>
          </p:cNvSpPr>
          <p:nvPr>
            <p:ph type="sldNum" sz="quarter" idx="12"/>
          </p:nvPr>
        </p:nvSpPr>
        <p:spPr/>
        <p:txBody>
          <a:bodyPr/>
          <a:lstStyle/>
          <a:p>
            <a:fld id="{9D251B86-6D45-49A2-8C9C-A8B32585C558}" type="slidenum">
              <a:rPr lang="en-PH" smtClean="0"/>
              <a:pPr/>
              <a:t>‹#›</a:t>
            </a:fld>
            <a:endParaRPr lang="en-PH"/>
          </a:p>
        </p:txBody>
      </p:sp>
    </p:spTree>
    <p:extLst>
      <p:ext uri="{BB962C8B-B14F-4D97-AF65-F5344CB8AC3E}">
        <p14:creationId xmlns:p14="http://schemas.microsoft.com/office/powerpoint/2010/main" val="33877142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958DCA6-79D4-46B8-8324-EC33978A7E03}"/>
              </a:ext>
            </a:extLst>
          </p:cNvPr>
          <p:cNvSpPr>
            <a:spLocks noGrp="1"/>
          </p:cNvSpPr>
          <p:nvPr>
            <p:ph type="dt" sz="half" idx="10"/>
          </p:nvPr>
        </p:nvSpPr>
        <p:spPr/>
        <p:txBody>
          <a:bodyPr/>
          <a:lstStyle/>
          <a:p>
            <a:fld id="{058A73EA-6C95-48DB-8B02-8091F656B4DC}" type="datetimeFigureOut">
              <a:rPr lang="en-PH" smtClean="0"/>
              <a:pPr/>
              <a:t>22/08/2023</a:t>
            </a:fld>
            <a:endParaRPr lang="en-PH"/>
          </a:p>
        </p:txBody>
      </p:sp>
      <p:sp>
        <p:nvSpPr>
          <p:cNvPr id="3" name="Footer Placeholder 2">
            <a:extLst>
              <a:ext uri="{FF2B5EF4-FFF2-40B4-BE49-F238E27FC236}">
                <a16:creationId xmlns:a16="http://schemas.microsoft.com/office/drawing/2014/main" id="{1B822C8B-5CE9-4403-ABEC-95DBBBD98D48}"/>
              </a:ext>
            </a:extLst>
          </p:cNvPr>
          <p:cNvSpPr>
            <a:spLocks noGrp="1"/>
          </p:cNvSpPr>
          <p:nvPr>
            <p:ph type="ftr" sz="quarter" idx="11"/>
          </p:nvPr>
        </p:nvSpPr>
        <p:spPr/>
        <p:txBody>
          <a:bodyPr/>
          <a:lstStyle/>
          <a:p>
            <a:endParaRPr lang="en-PH"/>
          </a:p>
        </p:txBody>
      </p:sp>
      <p:sp>
        <p:nvSpPr>
          <p:cNvPr id="4" name="Slide Number Placeholder 3">
            <a:extLst>
              <a:ext uri="{FF2B5EF4-FFF2-40B4-BE49-F238E27FC236}">
                <a16:creationId xmlns:a16="http://schemas.microsoft.com/office/drawing/2014/main" id="{4FE3F9A0-DA96-4726-BEF1-34676180468E}"/>
              </a:ext>
            </a:extLst>
          </p:cNvPr>
          <p:cNvSpPr>
            <a:spLocks noGrp="1"/>
          </p:cNvSpPr>
          <p:nvPr>
            <p:ph type="sldNum" sz="quarter" idx="12"/>
          </p:nvPr>
        </p:nvSpPr>
        <p:spPr/>
        <p:txBody>
          <a:bodyPr/>
          <a:lstStyle/>
          <a:p>
            <a:fld id="{9D251B86-6D45-49A2-8C9C-A8B32585C558}" type="slidenum">
              <a:rPr lang="en-PH" smtClean="0"/>
              <a:pPr/>
              <a:t>‹#›</a:t>
            </a:fld>
            <a:endParaRPr lang="en-PH"/>
          </a:p>
        </p:txBody>
      </p:sp>
    </p:spTree>
    <p:extLst>
      <p:ext uri="{BB962C8B-B14F-4D97-AF65-F5344CB8AC3E}">
        <p14:creationId xmlns:p14="http://schemas.microsoft.com/office/powerpoint/2010/main" val="37967747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B6AB1A-105F-46DA-B7A8-CD10661EDE2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PH"/>
          </a:p>
        </p:txBody>
      </p:sp>
      <p:sp>
        <p:nvSpPr>
          <p:cNvPr id="3" name="Content Placeholder 2">
            <a:extLst>
              <a:ext uri="{FF2B5EF4-FFF2-40B4-BE49-F238E27FC236}">
                <a16:creationId xmlns:a16="http://schemas.microsoft.com/office/drawing/2014/main" id="{87C6A845-15D0-4046-A20C-C14FE884239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Text Placeholder 3">
            <a:extLst>
              <a:ext uri="{FF2B5EF4-FFF2-40B4-BE49-F238E27FC236}">
                <a16:creationId xmlns:a16="http://schemas.microsoft.com/office/drawing/2014/main" id="{70F27B94-9906-4670-B544-A8EFD00EE9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DC0E578-E9CA-42BE-A1C3-F541CD0B088A}"/>
              </a:ext>
            </a:extLst>
          </p:cNvPr>
          <p:cNvSpPr>
            <a:spLocks noGrp="1"/>
          </p:cNvSpPr>
          <p:nvPr>
            <p:ph type="dt" sz="half" idx="10"/>
          </p:nvPr>
        </p:nvSpPr>
        <p:spPr/>
        <p:txBody>
          <a:bodyPr/>
          <a:lstStyle/>
          <a:p>
            <a:fld id="{058A73EA-6C95-48DB-8B02-8091F656B4DC}" type="datetimeFigureOut">
              <a:rPr lang="en-PH" smtClean="0"/>
              <a:pPr/>
              <a:t>22/08/2023</a:t>
            </a:fld>
            <a:endParaRPr lang="en-PH"/>
          </a:p>
        </p:txBody>
      </p:sp>
      <p:sp>
        <p:nvSpPr>
          <p:cNvPr id="6" name="Footer Placeholder 5">
            <a:extLst>
              <a:ext uri="{FF2B5EF4-FFF2-40B4-BE49-F238E27FC236}">
                <a16:creationId xmlns:a16="http://schemas.microsoft.com/office/drawing/2014/main" id="{8852BECA-E3CB-4CEE-8137-A02FA2D8C8A9}"/>
              </a:ext>
            </a:extLst>
          </p:cNvPr>
          <p:cNvSpPr>
            <a:spLocks noGrp="1"/>
          </p:cNvSpPr>
          <p:nvPr>
            <p:ph type="ftr" sz="quarter" idx="11"/>
          </p:nvPr>
        </p:nvSpPr>
        <p:spPr/>
        <p:txBody>
          <a:bodyPr/>
          <a:lstStyle/>
          <a:p>
            <a:endParaRPr lang="en-PH"/>
          </a:p>
        </p:txBody>
      </p:sp>
      <p:sp>
        <p:nvSpPr>
          <p:cNvPr id="7" name="Slide Number Placeholder 6">
            <a:extLst>
              <a:ext uri="{FF2B5EF4-FFF2-40B4-BE49-F238E27FC236}">
                <a16:creationId xmlns:a16="http://schemas.microsoft.com/office/drawing/2014/main" id="{FAA083C5-93B8-4BB2-9FC4-B194BA31C930}"/>
              </a:ext>
            </a:extLst>
          </p:cNvPr>
          <p:cNvSpPr>
            <a:spLocks noGrp="1"/>
          </p:cNvSpPr>
          <p:nvPr>
            <p:ph type="sldNum" sz="quarter" idx="12"/>
          </p:nvPr>
        </p:nvSpPr>
        <p:spPr/>
        <p:txBody>
          <a:bodyPr/>
          <a:lstStyle/>
          <a:p>
            <a:fld id="{9D251B86-6D45-49A2-8C9C-A8B32585C558}" type="slidenum">
              <a:rPr lang="en-PH" smtClean="0"/>
              <a:pPr/>
              <a:t>‹#›</a:t>
            </a:fld>
            <a:endParaRPr lang="en-PH"/>
          </a:p>
        </p:txBody>
      </p:sp>
    </p:spTree>
    <p:extLst>
      <p:ext uri="{BB962C8B-B14F-4D97-AF65-F5344CB8AC3E}">
        <p14:creationId xmlns:p14="http://schemas.microsoft.com/office/powerpoint/2010/main" val="38589006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C888E7-5EF3-4977-9956-B22E65CCFB2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PH"/>
          </a:p>
        </p:txBody>
      </p:sp>
      <p:sp>
        <p:nvSpPr>
          <p:cNvPr id="3" name="Picture Placeholder 2">
            <a:extLst>
              <a:ext uri="{FF2B5EF4-FFF2-40B4-BE49-F238E27FC236}">
                <a16:creationId xmlns:a16="http://schemas.microsoft.com/office/drawing/2014/main" id="{244EFAAB-CF75-4A2A-8E43-62525CD7B3C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PH"/>
          </a:p>
        </p:txBody>
      </p:sp>
      <p:sp>
        <p:nvSpPr>
          <p:cNvPr id="4" name="Text Placeholder 3">
            <a:extLst>
              <a:ext uri="{FF2B5EF4-FFF2-40B4-BE49-F238E27FC236}">
                <a16:creationId xmlns:a16="http://schemas.microsoft.com/office/drawing/2014/main" id="{D22F1A5A-01A9-4E5A-8B3F-26D044CFFBE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219F5C2-7A85-4564-80AF-16C1C35A63EE}"/>
              </a:ext>
            </a:extLst>
          </p:cNvPr>
          <p:cNvSpPr>
            <a:spLocks noGrp="1"/>
          </p:cNvSpPr>
          <p:nvPr>
            <p:ph type="dt" sz="half" idx="10"/>
          </p:nvPr>
        </p:nvSpPr>
        <p:spPr/>
        <p:txBody>
          <a:bodyPr/>
          <a:lstStyle/>
          <a:p>
            <a:fld id="{058A73EA-6C95-48DB-8B02-8091F656B4DC}" type="datetimeFigureOut">
              <a:rPr lang="en-PH" smtClean="0"/>
              <a:pPr/>
              <a:t>22/08/2023</a:t>
            </a:fld>
            <a:endParaRPr lang="en-PH"/>
          </a:p>
        </p:txBody>
      </p:sp>
      <p:sp>
        <p:nvSpPr>
          <p:cNvPr id="6" name="Footer Placeholder 5">
            <a:extLst>
              <a:ext uri="{FF2B5EF4-FFF2-40B4-BE49-F238E27FC236}">
                <a16:creationId xmlns:a16="http://schemas.microsoft.com/office/drawing/2014/main" id="{A75FF84D-BB9D-4940-8D59-59B6AD4AB0CE}"/>
              </a:ext>
            </a:extLst>
          </p:cNvPr>
          <p:cNvSpPr>
            <a:spLocks noGrp="1"/>
          </p:cNvSpPr>
          <p:nvPr>
            <p:ph type="ftr" sz="quarter" idx="11"/>
          </p:nvPr>
        </p:nvSpPr>
        <p:spPr/>
        <p:txBody>
          <a:bodyPr/>
          <a:lstStyle/>
          <a:p>
            <a:endParaRPr lang="en-PH"/>
          </a:p>
        </p:txBody>
      </p:sp>
      <p:sp>
        <p:nvSpPr>
          <p:cNvPr id="7" name="Slide Number Placeholder 6">
            <a:extLst>
              <a:ext uri="{FF2B5EF4-FFF2-40B4-BE49-F238E27FC236}">
                <a16:creationId xmlns:a16="http://schemas.microsoft.com/office/drawing/2014/main" id="{2468FFFF-A69B-496F-9342-3801B419497E}"/>
              </a:ext>
            </a:extLst>
          </p:cNvPr>
          <p:cNvSpPr>
            <a:spLocks noGrp="1"/>
          </p:cNvSpPr>
          <p:nvPr>
            <p:ph type="sldNum" sz="quarter" idx="12"/>
          </p:nvPr>
        </p:nvSpPr>
        <p:spPr/>
        <p:txBody>
          <a:bodyPr/>
          <a:lstStyle/>
          <a:p>
            <a:fld id="{9D251B86-6D45-49A2-8C9C-A8B32585C558}" type="slidenum">
              <a:rPr lang="en-PH" smtClean="0"/>
              <a:pPr/>
              <a:t>‹#›</a:t>
            </a:fld>
            <a:endParaRPr lang="en-PH"/>
          </a:p>
        </p:txBody>
      </p:sp>
    </p:spTree>
    <p:extLst>
      <p:ext uri="{BB962C8B-B14F-4D97-AF65-F5344CB8AC3E}">
        <p14:creationId xmlns:p14="http://schemas.microsoft.com/office/powerpoint/2010/main" val="2990439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C785E9E-CEFB-404F-B538-64D8A89AD7C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PH"/>
          </a:p>
        </p:txBody>
      </p:sp>
      <p:sp>
        <p:nvSpPr>
          <p:cNvPr id="3" name="Text Placeholder 2">
            <a:extLst>
              <a:ext uri="{FF2B5EF4-FFF2-40B4-BE49-F238E27FC236}">
                <a16:creationId xmlns:a16="http://schemas.microsoft.com/office/drawing/2014/main" id="{BA15AD11-B403-4885-A432-F735F3B855A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Date Placeholder 3">
            <a:extLst>
              <a:ext uri="{FF2B5EF4-FFF2-40B4-BE49-F238E27FC236}">
                <a16:creationId xmlns:a16="http://schemas.microsoft.com/office/drawing/2014/main" id="{8D227E53-6C27-42FA-8736-56AFD1CBB15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58A73EA-6C95-48DB-8B02-8091F656B4DC}" type="datetimeFigureOut">
              <a:rPr lang="en-PH" smtClean="0"/>
              <a:pPr/>
              <a:t>22/08/2023</a:t>
            </a:fld>
            <a:endParaRPr lang="en-PH"/>
          </a:p>
        </p:txBody>
      </p:sp>
      <p:sp>
        <p:nvSpPr>
          <p:cNvPr id="5" name="Footer Placeholder 4">
            <a:extLst>
              <a:ext uri="{FF2B5EF4-FFF2-40B4-BE49-F238E27FC236}">
                <a16:creationId xmlns:a16="http://schemas.microsoft.com/office/drawing/2014/main" id="{63828CDA-890D-4AA2-BC27-A382DBE03C7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PH"/>
          </a:p>
        </p:txBody>
      </p:sp>
      <p:sp>
        <p:nvSpPr>
          <p:cNvPr id="6" name="Slide Number Placeholder 5">
            <a:extLst>
              <a:ext uri="{FF2B5EF4-FFF2-40B4-BE49-F238E27FC236}">
                <a16:creationId xmlns:a16="http://schemas.microsoft.com/office/drawing/2014/main" id="{03BF0E2A-A3B0-482E-8BF0-3024A947CE4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251B86-6D45-49A2-8C9C-A8B32585C558}" type="slidenum">
              <a:rPr lang="en-PH" smtClean="0"/>
              <a:pPr/>
              <a:t>‹#›</a:t>
            </a:fld>
            <a:endParaRPr lang="en-PH"/>
          </a:p>
        </p:txBody>
      </p:sp>
    </p:spTree>
    <p:extLst>
      <p:ext uri="{BB962C8B-B14F-4D97-AF65-F5344CB8AC3E}">
        <p14:creationId xmlns:p14="http://schemas.microsoft.com/office/powerpoint/2010/main" val="3939817611"/>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slideLayout" Target="../slideLayouts/slideLayout2.xml"/><Relationship Id="rId1" Type="http://schemas.openxmlformats.org/officeDocument/2006/relationships/tags" Target="../tags/tag1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2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tags" Target="../tags/tag23.xml"/><Relationship Id="rId4" Type="http://schemas.openxmlformats.org/officeDocument/2006/relationships/image" Target="../media/image12.jpg"/></Relationships>
</file>

<file path=ppt/slides/_rels/slide2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3.xml"/><Relationship Id="rId1" Type="http://schemas.openxmlformats.org/officeDocument/2006/relationships/tags" Target="../tags/tag24.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2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3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2.xml"/><Relationship Id="rId1" Type="http://schemas.openxmlformats.org/officeDocument/2006/relationships/tags" Target="../tags/tag3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3.xml"/></Relationships>
</file>

<file path=ppt/slides/_rels/slide3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slideLayout" Target="../slideLayouts/slideLayout2.xml"/><Relationship Id="rId1" Type="http://schemas.openxmlformats.org/officeDocument/2006/relationships/tags" Target="../tags/tag34.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5.xml"/></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slideLayout" Target="../slideLayouts/slideLayout2.xml"/><Relationship Id="rId1" Type="http://schemas.openxmlformats.org/officeDocument/2006/relationships/tags" Target="../tags/tag3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2.xml"/><Relationship Id="rId1" Type="http://schemas.openxmlformats.org/officeDocument/2006/relationships/tags" Target="../tags/tag37.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8.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9.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tags" Target="../tags/tag4.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0.xml"/></Relationships>
</file>

<file path=ppt/slides/_rels/slide41.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slideLayout" Target="../slideLayouts/slideLayout2.xml"/><Relationship Id="rId1" Type="http://schemas.openxmlformats.org/officeDocument/2006/relationships/tags" Target="../tags/tag4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2.xml"/></Relationships>
</file>

<file path=ppt/slides/_rels/slide4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slideLayout" Target="../slideLayouts/slideLayout2.xml"/><Relationship Id="rId1" Type="http://schemas.openxmlformats.org/officeDocument/2006/relationships/tags" Target="../tags/tag43.xml"/></Relationships>
</file>

<file path=ppt/slides/_rels/slide4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slideLayout" Target="../slideLayouts/slideLayout2.xml"/><Relationship Id="rId1" Type="http://schemas.openxmlformats.org/officeDocument/2006/relationships/tags" Target="../tags/tag44.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5.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6.xml"/></Relationships>
</file>

<file path=ppt/slides/_rels/slide4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slideLayout" Target="../slideLayouts/slideLayout2.xml"/><Relationship Id="rId1" Type="http://schemas.openxmlformats.org/officeDocument/2006/relationships/tags" Target="../tags/tag47.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8.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9.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5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tags" Target="../tags/tag50.xml"/><Relationship Id="rId4" Type="http://schemas.openxmlformats.org/officeDocument/2006/relationships/image" Target="../media/image21.jp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1.xml"/></Relationships>
</file>

<file path=ppt/slides/_rels/slide5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slideLayout" Target="../slideLayouts/slideLayout2.xml"/><Relationship Id="rId1" Type="http://schemas.openxmlformats.org/officeDocument/2006/relationships/tags" Target="../tags/tag52.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3.xml"/></Relationships>
</file>

<file path=ppt/slides/_rels/slide5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3.xml"/><Relationship Id="rId1" Type="http://schemas.openxmlformats.org/officeDocument/2006/relationships/tags" Target="../tags/tag54.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5.xml"/></Relationships>
</file>

<file path=ppt/slides/_rels/slide5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tags" Target="../tags/tag56.xml"/><Relationship Id="rId4" Type="http://schemas.openxmlformats.org/officeDocument/2006/relationships/image" Target="../media/image24.jp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7.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8.xml"/></Relationships>
</file>

<file path=ppt/slides/_rels/slide5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Layout" Target="../slideLayouts/slideLayout3.xml"/><Relationship Id="rId1" Type="http://schemas.openxmlformats.org/officeDocument/2006/relationships/tags" Target="../tags/tag59.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0.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1.xml"/></Relationships>
</file>

<file path=ppt/slides/_rels/slide6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slideLayout" Target="../slideLayouts/slideLayout2.xml"/><Relationship Id="rId1" Type="http://schemas.openxmlformats.org/officeDocument/2006/relationships/tags" Target="../tags/tag62.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3.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4.xml"/></Relationships>
</file>

<file path=ppt/slides/_rels/slide6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slideLayout" Target="../slideLayouts/slideLayout2.xml"/><Relationship Id="rId1" Type="http://schemas.openxmlformats.org/officeDocument/2006/relationships/tags" Target="../tags/tag65.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6.xml"/></Relationships>
</file>

<file path=ppt/slides/_rels/slide6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slideLayout" Target="../slideLayouts/slideLayout2.xml"/><Relationship Id="rId1" Type="http://schemas.openxmlformats.org/officeDocument/2006/relationships/tags" Target="../tags/tag6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68.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slideLayout" Target="../slideLayouts/slideLayout3.xml"/><Relationship Id="rId1" Type="http://schemas.openxmlformats.org/officeDocument/2006/relationships/tags" Target="../tags/tag68.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9.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0.xml"/></Relationships>
</file>

<file path=ppt/slides/_rels/slide7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Layout" Target="../slideLayouts/slideLayout2.xml"/><Relationship Id="rId1" Type="http://schemas.openxmlformats.org/officeDocument/2006/relationships/tags" Target="../tags/tag71.xml"/></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2.xml"/></Relationships>
</file>

<file path=ppt/slides/_rels/slide7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slideLayout" Target="../slideLayouts/slideLayout2.xml"/><Relationship Id="rId1" Type="http://schemas.openxmlformats.org/officeDocument/2006/relationships/tags" Target="../tags/tag73.xml"/></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4.xml"/></Relationships>
</file>

<file path=ppt/slides/_rels/slide7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tags" Target="../tags/tag75.xml"/><Relationship Id="rId4" Type="http://schemas.openxmlformats.org/officeDocument/2006/relationships/image" Target="../media/image31.jpeg"/></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6.xml"/></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7.xml"/></Relationships>
</file>

<file path=ppt/slides/_rels/slide7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Layout" Target="../slideLayouts/slideLayout2.xml"/><Relationship Id="rId1" Type="http://schemas.openxmlformats.org/officeDocument/2006/relationships/tags" Target="../tags/tag78.xml"/><Relationship Id="rId4" Type="http://schemas.openxmlformats.org/officeDocument/2006/relationships/image" Target="../media/image33.sv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slideLayout" Target="../slideLayouts/slideLayout2.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9" name="Rectangle 25">
            <a:extLst>
              <a:ext uri="{FF2B5EF4-FFF2-40B4-BE49-F238E27FC236}">
                <a16:creationId xmlns:a16="http://schemas.microsoft.com/office/drawing/2014/main" id="{5A59F003-E00A-43F9-91DC-CC54E3B874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0FF72767-8E3C-4A64-873A-FAC465367D06}"/>
              </a:ext>
            </a:extLst>
          </p:cNvPr>
          <p:cNvPicPr>
            <a:picLocks noChangeAspect="1"/>
          </p:cNvPicPr>
          <p:nvPr/>
        </p:nvPicPr>
        <p:blipFill rotWithShape="1">
          <a:blip r:embed="rId2">
            <a:extLst>
              <a:ext uri="{28A0092B-C50C-407E-A947-70E740481C1C}">
                <a14:useLocalDpi xmlns:a14="http://schemas.microsoft.com/office/drawing/2010/main" val="0"/>
              </a:ext>
            </a:extLst>
          </a:blip>
          <a:srcRect t="32557" b="12183"/>
          <a:stretch/>
        </p:blipFill>
        <p:spPr>
          <a:xfrm>
            <a:off x="0" y="0"/>
            <a:ext cx="12192000" cy="6737231"/>
          </a:xfrm>
          <a:prstGeom prst="rect">
            <a:avLst/>
          </a:prstGeom>
        </p:spPr>
      </p:pic>
      <p:sp>
        <p:nvSpPr>
          <p:cNvPr id="28" name="Rectangle 27">
            <a:extLst>
              <a:ext uri="{FF2B5EF4-FFF2-40B4-BE49-F238E27FC236}">
                <a16:creationId xmlns:a16="http://schemas.microsoft.com/office/drawing/2014/main" id="{D74A4382-E3AD-430A-9A1F-DFA3E0E77A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799868" y="-1534136"/>
            <a:ext cx="4592270" cy="12192001"/>
          </a:xfrm>
          <a:prstGeom prst="rect">
            <a:avLst/>
          </a:prstGeom>
          <a:gradFill>
            <a:gsLst>
              <a:gs pos="35000">
                <a:schemeClr val="bg1">
                  <a:alpha val="46000"/>
                </a:schemeClr>
              </a:gs>
              <a:gs pos="21000">
                <a:schemeClr val="bg1">
                  <a:alpha val="30000"/>
                </a:schemeClr>
              </a:gs>
              <a:gs pos="0">
                <a:schemeClr val="bg1">
                  <a:alpha val="0"/>
                </a:schemeClr>
              </a:gs>
              <a:gs pos="100000">
                <a:schemeClr val="bg1">
                  <a:alpha val="9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26C08C4-900E-47A5-A5C9-CBC25C60966A}"/>
              </a:ext>
            </a:extLst>
          </p:cNvPr>
          <p:cNvSpPr>
            <a:spLocks noGrp="1"/>
          </p:cNvSpPr>
          <p:nvPr>
            <p:ph type="ctrTitle"/>
          </p:nvPr>
        </p:nvSpPr>
        <p:spPr>
          <a:xfrm>
            <a:off x="404553" y="3091928"/>
            <a:ext cx="9078562" cy="2387600"/>
          </a:xfrm>
        </p:spPr>
        <p:txBody>
          <a:bodyPr>
            <a:normAutofit/>
          </a:bodyPr>
          <a:lstStyle/>
          <a:p>
            <a:pPr algn="l"/>
            <a:r>
              <a:rPr lang="en-US" sz="5100" dirty="0">
                <a:latin typeface="+mn-lt"/>
              </a:rPr>
              <a:t>Foster Human Rights</a:t>
            </a:r>
            <a:endParaRPr lang="en-PH" sz="5100" dirty="0">
              <a:latin typeface="+mn-lt"/>
            </a:endParaRPr>
          </a:p>
        </p:txBody>
      </p:sp>
      <p:sp>
        <p:nvSpPr>
          <p:cNvPr id="3" name="Subtitle 2">
            <a:extLst>
              <a:ext uri="{FF2B5EF4-FFF2-40B4-BE49-F238E27FC236}">
                <a16:creationId xmlns:a16="http://schemas.microsoft.com/office/drawing/2014/main" id="{C125ADC1-FACE-4BB7-9E27-CC7A9875370F}"/>
              </a:ext>
            </a:extLst>
          </p:cNvPr>
          <p:cNvSpPr>
            <a:spLocks noGrp="1"/>
          </p:cNvSpPr>
          <p:nvPr>
            <p:ph type="subTitle" idx="1"/>
          </p:nvPr>
        </p:nvSpPr>
        <p:spPr>
          <a:xfrm>
            <a:off x="404553" y="5624945"/>
            <a:ext cx="9078562" cy="592975"/>
          </a:xfrm>
        </p:spPr>
        <p:txBody>
          <a:bodyPr anchor="ctr">
            <a:normAutofit fontScale="92500" lnSpcReduction="20000"/>
          </a:bodyPr>
          <a:lstStyle/>
          <a:p>
            <a:pPr algn="l"/>
            <a:r>
              <a:rPr lang="en-US" dirty="0"/>
              <a:t>CHCEDS033 - Meet legal and ethical requirements in an education support environment</a:t>
            </a:r>
          </a:p>
        </p:txBody>
      </p:sp>
      <p:sp>
        <p:nvSpPr>
          <p:cNvPr id="30" name="Rectangle: Rounded Corners 29">
            <a:extLst>
              <a:ext uri="{FF2B5EF4-FFF2-40B4-BE49-F238E27FC236}">
                <a16:creationId xmlns:a16="http://schemas.microsoft.com/office/drawing/2014/main" id="{79F40191-0F44-4FD1-82CC-ACB507C14B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575039"/>
            <a:ext cx="9785897" cy="685800"/>
          </a:xfrm>
          <a:prstGeom prst="roundRect">
            <a:avLst>
              <a:gd name="adj" fmla="val 0"/>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ubtitle 2">
            <a:extLst>
              <a:ext uri="{FF2B5EF4-FFF2-40B4-BE49-F238E27FC236}">
                <a16:creationId xmlns:a16="http://schemas.microsoft.com/office/drawing/2014/main" id="{C125ADC1-FACE-4BB7-9E27-CC7A9875370F}"/>
              </a:ext>
            </a:extLst>
          </p:cNvPr>
          <p:cNvSpPr txBox="1">
            <a:spLocks/>
          </p:cNvSpPr>
          <p:nvPr/>
        </p:nvSpPr>
        <p:spPr>
          <a:xfrm>
            <a:off x="404553" y="5624945"/>
            <a:ext cx="9078562" cy="592975"/>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dirty="0"/>
              <a:t>CHCCCS038 - Facilitate the empowerment of people receiving support </a:t>
            </a:r>
          </a:p>
        </p:txBody>
      </p:sp>
    </p:spTree>
    <p:extLst>
      <p:ext uri="{BB962C8B-B14F-4D97-AF65-F5344CB8AC3E}">
        <p14:creationId xmlns:p14="http://schemas.microsoft.com/office/powerpoint/2010/main" val="4055469947"/>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sz="3500"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Human rights-based approaches have five common principles, namely:</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Participation</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Accountability</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Non-discrimination and equality</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Empowerment</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Legality</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spTree>
    <p:custDataLst>
      <p:tags r:id="rId1"/>
    </p:custDataLst>
    <p:extLst>
      <p:ext uri="{BB962C8B-B14F-4D97-AF65-F5344CB8AC3E}">
        <p14:creationId xmlns:p14="http://schemas.microsoft.com/office/powerpoint/2010/main" val="2687141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r>
              <a:rPr lang="en-AU" b="1" dirty="0">
                <a:solidFill>
                  <a:srgbClr val="FF595E"/>
                </a:solidFill>
                <a:latin typeface="+mn-lt"/>
              </a:rPr>
              <a:t>Rights of persons with disabilities</a:t>
            </a: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Before attempting to talk about rights, you must first have a satisfactory level of knowledge of the different rights that your clients are entitled to.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Rights of PWDs that were derived from the UDHR and CRPD are provided through the:</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graphicFrame>
        <p:nvGraphicFramePr>
          <p:cNvPr id="7" name="Diagram 6"/>
          <p:cNvGraphicFramePr/>
          <p:nvPr>
            <p:extLst>
              <p:ext uri="{D42A27DB-BD31-4B8C-83A1-F6EECF244321}">
                <p14:modId xmlns:p14="http://schemas.microsoft.com/office/powerpoint/2010/main" val="1277908632"/>
              </p:ext>
            </p:extLst>
          </p:nvPr>
        </p:nvGraphicFramePr>
        <p:xfrm>
          <a:off x="2239993" y="3351362"/>
          <a:ext cx="7818408" cy="2743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ustDataLst>
      <p:tags r:id="rId1"/>
    </p:custDataLst>
    <p:extLst>
      <p:ext uri="{BB962C8B-B14F-4D97-AF65-F5344CB8AC3E}">
        <p14:creationId xmlns:p14="http://schemas.microsoft.com/office/powerpoint/2010/main" val="35299621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sz="3500"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b="1" dirty="0">
                <a:solidFill>
                  <a:schemeClr val="tx1">
                    <a:lumMod val="75000"/>
                    <a:lumOff val="25000"/>
                  </a:schemeClr>
                </a:solidFill>
              </a:rPr>
              <a:t>Australian Human Rights Commission Act 1986</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 Australian Human Rights Commission (AHRC) is responsible for monitoring and upholding the rights of all Australians.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 commission was created through the Australian Human Rights Commission Act 1986.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 rights of all Australians, including different groups, are enumerated and defined through this Act.</a:t>
            </a:r>
          </a:p>
          <a:p>
            <a:pPr marL="0" indent="0">
              <a:lnSpc>
                <a:spcPct val="114000"/>
              </a:lnSpc>
              <a:spcBef>
                <a:spcPts val="600"/>
              </a:spcBef>
              <a:spcAft>
                <a:spcPts val="600"/>
              </a:spcAft>
              <a:buClr>
                <a:srgbClr val="1C96D3"/>
              </a:buClr>
              <a:buNone/>
            </a:pPr>
            <a:endParaRPr lang="en-US" sz="2200" dirty="0">
              <a:solidFill>
                <a:schemeClr val="tx1">
                  <a:lumMod val="75000"/>
                  <a:lumOff val="25000"/>
                </a:schemeClr>
              </a:solidFill>
            </a:endParaRP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spTree>
    <p:custDataLst>
      <p:tags r:id="rId1"/>
    </p:custDataLst>
    <p:extLst>
      <p:ext uri="{BB962C8B-B14F-4D97-AF65-F5344CB8AC3E}">
        <p14:creationId xmlns:p14="http://schemas.microsoft.com/office/powerpoint/2010/main" val="2664710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sz="3500"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b="1" dirty="0">
                <a:solidFill>
                  <a:schemeClr val="tx1">
                    <a:lumMod val="75000"/>
                    <a:lumOff val="25000"/>
                  </a:schemeClr>
                </a:solidFill>
              </a:rPr>
              <a:t>Disability Services Act 1986</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 Disability Services Act 1986 lists flexible provisions that are responsive to the needs and goals of PWDs.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It assists PWDs by allocating funds for services that will allow </a:t>
            </a:r>
            <a:br>
              <a:rPr lang="en-US" sz="2200" dirty="0">
                <a:solidFill>
                  <a:schemeClr val="tx1">
                    <a:lumMod val="75000"/>
                    <a:lumOff val="25000"/>
                  </a:schemeClr>
                </a:solidFill>
              </a:rPr>
            </a:br>
            <a:r>
              <a:rPr lang="en-US" sz="2200" dirty="0">
                <a:solidFill>
                  <a:schemeClr val="tx1">
                    <a:lumMod val="75000"/>
                    <a:lumOff val="25000"/>
                  </a:schemeClr>
                </a:solidFill>
              </a:rPr>
              <a:t>them to participate as members of the community fully.</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pic>
        <p:nvPicPr>
          <p:cNvPr id="6" name="Graphic 4">
            <a:extLst>
              <a:ext uri="{FF2B5EF4-FFF2-40B4-BE49-F238E27FC236}">
                <a16:creationId xmlns:a16="http://schemas.microsoft.com/office/drawing/2014/main" id="{621BB12B-0222-4B1F-B9A5-7432D56803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75794" y="3367582"/>
            <a:ext cx="2449381" cy="2449381"/>
          </a:xfrm>
          <a:prstGeom prst="rect">
            <a:avLst/>
          </a:prstGeom>
        </p:spPr>
      </p:pic>
    </p:spTree>
    <p:custDataLst>
      <p:tags r:id="rId1"/>
    </p:custDataLst>
    <p:extLst>
      <p:ext uri="{BB962C8B-B14F-4D97-AF65-F5344CB8AC3E}">
        <p14:creationId xmlns:p14="http://schemas.microsoft.com/office/powerpoint/2010/main" val="18248406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sz="3500"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b="1" dirty="0">
                <a:solidFill>
                  <a:schemeClr val="tx1">
                    <a:lumMod val="75000"/>
                    <a:lumOff val="25000"/>
                  </a:schemeClr>
                </a:solidFill>
              </a:rPr>
              <a:t>Disability Discrimination Act 1992</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 Disability Discrimination Act 1992 aims to prevent discrimination in all its forms against PWDs.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 Act covers both indirect and direct </a:t>
            </a:r>
            <a:br>
              <a:rPr lang="en-US" sz="2200" dirty="0">
                <a:solidFill>
                  <a:schemeClr val="tx1">
                    <a:lumMod val="75000"/>
                    <a:lumOff val="25000"/>
                  </a:schemeClr>
                </a:solidFill>
              </a:rPr>
            </a:br>
            <a:r>
              <a:rPr lang="en-US" sz="2200" dirty="0">
                <a:solidFill>
                  <a:schemeClr val="tx1">
                    <a:lumMod val="75000"/>
                    <a:lumOff val="25000"/>
                  </a:schemeClr>
                </a:solidFill>
              </a:rPr>
              <a:t>discrimination.</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pic>
        <p:nvPicPr>
          <p:cNvPr id="6" name="Graphic 4">
            <a:extLst>
              <a:ext uri="{FF2B5EF4-FFF2-40B4-BE49-F238E27FC236}">
                <a16:creationId xmlns:a16="http://schemas.microsoft.com/office/drawing/2014/main" id="{621BB12B-0222-4B1F-B9A5-7432D56803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93175" y="3418217"/>
            <a:ext cx="3932000" cy="2622880"/>
          </a:xfrm>
          <a:prstGeom prst="rect">
            <a:avLst/>
          </a:prstGeom>
        </p:spPr>
      </p:pic>
    </p:spTree>
    <p:custDataLst>
      <p:tags r:id="rId1"/>
    </p:custDataLst>
    <p:extLst>
      <p:ext uri="{BB962C8B-B14F-4D97-AF65-F5344CB8AC3E}">
        <p14:creationId xmlns:p14="http://schemas.microsoft.com/office/powerpoint/2010/main" val="34693757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sz="3500"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b="1" dirty="0">
                <a:solidFill>
                  <a:schemeClr val="tx1">
                    <a:lumMod val="75000"/>
                    <a:lumOff val="25000"/>
                  </a:schemeClr>
                </a:solidFill>
              </a:rPr>
              <a:t>The implication of the Laws on Discrimination</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 Disability Services Act 1986 and Disability Discrimination Act 1992 let PWDs fully participate in community activities.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As a disability support worker, you must assist your clients in understanding the following:</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A person with disability is not a burden to any service or </a:t>
            </a:r>
            <a:r>
              <a:rPr lang="en-US" sz="2200" dirty="0" err="1">
                <a:solidFill>
                  <a:schemeClr val="tx1">
                    <a:lumMod val="75000"/>
                    <a:lumOff val="25000"/>
                  </a:schemeClr>
                </a:solidFill>
              </a:rPr>
              <a:t>organisation</a:t>
            </a:r>
            <a:r>
              <a:rPr lang="en-US" sz="2200" dirty="0">
                <a:solidFill>
                  <a:schemeClr val="tx1">
                    <a:lumMod val="75000"/>
                    <a:lumOff val="25000"/>
                  </a:schemeClr>
                </a:solidFill>
              </a:rPr>
              <a:t>. </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A person with disability cannot be discriminated against. </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A person with disability has the full support of the law. </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spTree>
    <p:custDataLst>
      <p:tags r:id="rId1"/>
    </p:custDataLst>
    <p:extLst>
      <p:ext uri="{BB962C8B-B14F-4D97-AF65-F5344CB8AC3E}">
        <p14:creationId xmlns:p14="http://schemas.microsoft.com/office/powerpoint/2010/main" val="36184643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sz="3500"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 laws on discrimination provided in this section were also used as a basis for identifying other rights of PWDs.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These rights are expressed through the following requirements:</a:t>
            </a:r>
          </a:p>
          <a:p>
            <a:pPr>
              <a:lnSpc>
                <a:spcPct val="114000"/>
              </a:lnSpc>
              <a:spcBef>
                <a:spcPts val="600"/>
              </a:spcBef>
              <a:spcAft>
                <a:spcPts val="600"/>
              </a:spcAft>
              <a:buClr>
                <a:srgbClr val="1C96D3"/>
              </a:buClr>
            </a:pPr>
            <a:r>
              <a:rPr lang="en-US" sz="2200" dirty="0">
                <a:solidFill>
                  <a:schemeClr val="tx1">
                    <a:lumMod val="75000"/>
                    <a:lumOff val="25000"/>
                  </a:schemeClr>
                </a:solidFill>
              </a:rPr>
              <a:t>Dignity of Risk</a:t>
            </a:r>
          </a:p>
          <a:p>
            <a:pPr>
              <a:lnSpc>
                <a:spcPct val="114000"/>
              </a:lnSpc>
              <a:spcBef>
                <a:spcPts val="600"/>
              </a:spcBef>
              <a:spcAft>
                <a:spcPts val="600"/>
              </a:spcAft>
              <a:buClr>
                <a:srgbClr val="1C96D3"/>
              </a:buClr>
            </a:pPr>
            <a:r>
              <a:rPr lang="en-US" sz="2200" dirty="0">
                <a:solidFill>
                  <a:schemeClr val="tx1">
                    <a:lumMod val="75000"/>
                    <a:lumOff val="25000"/>
                  </a:schemeClr>
                </a:solidFill>
              </a:rPr>
              <a:t>Privacy, Confidentiality, and Disclosure</a:t>
            </a:r>
          </a:p>
          <a:p>
            <a:pPr marL="0" indent="0">
              <a:lnSpc>
                <a:spcPct val="114000"/>
              </a:lnSpc>
              <a:spcBef>
                <a:spcPts val="600"/>
              </a:spcBef>
              <a:spcAft>
                <a:spcPts val="600"/>
              </a:spcAft>
              <a:buClr>
                <a:srgbClr val="1C96D3"/>
              </a:buClr>
              <a:buNone/>
            </a:pPr>
            <a:endParaRPr lang="en-US" sz="2200" dirty="0">
              <a:solidFill>
                <a:schemeClr val="tx1">
                  <a:lumMod val="75000"/>
                  <a:lumOff val="25000"/>
                </a:schemeClr>
              </a:solidFill>
            </a:endParaRP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pic>
        <p:nvPicPr>
          <p:cNvPr id="6" name="Graphic 4">
            <a:extLst>
              <a:ext uri="{FF2B5EF4-FFF2-40B4-BE49-F238E27FC236}">
                <a16:creationId xmlns:a16="http://schemas.microsoft.com/office/drawing/2014/main" id="{621BB12B-0222-4B1F-B9A5-7432D56803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55585" y="3330570"/>
            <a:ext cx="4269590" cy="2846393"/>
          </a:xfrm>
          <a:prstGeom prst="rect">
            <a:avLst/>
          </a:prstGeom>
        </p:spPr>
      </p:pic>
    </p:spTree>
    <p:custDataLst>
      <p:tags r:id="rId1"/>
    </p:custDataLst>
    <p:extLst>
      <p:ext uri="{BB962C8B-B14F-4D97-AF65-F5344CB8AC3E}">
        <p14:creationId xmlns:p14="http://schemas.microsoft.com/office/powerpoint/2010/main" val="42307393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r>
              <a:rPr lang="en-AU" b="1" dirty="0">
                <a:solidFill>
                  <a:srgbClr val="FF595E"/>
                </a:solidFill>
                <a:latin typeface="+mn-lt"/>
              </a:rPr>
              <a:t>2.1.3 Dignity of Risk</a:t>
            </a: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One of the rights of PWDs indicated in Schedule 5 of the Australian Human Rights Commission Act 1986 is the right to enjoy a full, normal, and decent life.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This right is the basis for the concept of dignity of risk.</a:t>
            </a:r>
          </a:p>
          <a:p>
            <a:pPr marL="0" indent="0">
              <a:lnSpc>
                <a:spcPct val="114000"/>
              </a:lnSpc>
              <a:spcBef>
                <a:spcPts val="600"/>
              </a:spcBef>
              <a:spcAft>
                <a:spcPts val="600"/>
              </a:spcAft>
              <a:buClr>
                <a:srgbClr val="1C96D3"/>
              </a:buClr>
              <a:buNone/>
            </a:pPr>
            <a:r>
              <a:rPr lang="en-US" sz="2200" i="1" dirty="0">
                <a:solidFill>
                  <a:schemeClr val="tx1">
                    <a:lumMod val="75000"/>
                    <a:lumOff val="25000"/>
                  </a:schemeClr>
                </a:solidFill>
              </a:rPr>
              <a:t>Dignity of risk </a:t>
            </a:r>
            <a:r>
              <a:rPr lang="en-US" sz="2200" dirty="0">
                <a:solidFill>
                  <a:schemeClr val="tx1">
                    <a:lumMod val="75000"/>
                    <a:lumOff val="25000"/>
                  </a:schemeClr>
                </a:solidFill>
              </a:rPr>
              <a:t>refers to a client’s right to take part in activities that may come with risks.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It is a concept that upholds the autonomy of PWDs to make their own choices and become independent persons.</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spTree>
    <p:custDataLst>
      <p:tags r:id="rId1"/>
    </p:custDataLst>
    <p:extLst>
      <p:ext uri="{BB962C8B-B14F-4D97-AF65-F5344CB8AC3E}">
        <p14:creationId xmlns:p14="http://schemas.microsoft.com/office/powerpoint/2010/main" val="26490850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 following are some example scenarios involving the dignity of risk:</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A person with an impairment affecting their ability to walk wants to play wheelchair rugby.</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An elderly person with poor vision wants to walk to the </a:t>
            </a:r>
            <a:br>
              <a:rPr lang="en-US" sz="2200" dirty="0">
                <a:solidFill>
                  <a:schemeClr val="tx1">
                    <a:lumMod val="75000"/>
                    <a:lumOff val="25000"/>
                  </a:schemeClr>
                </a:solidFill>
              </a:rPr>
            </a:br>
            <a:r>
              <a:rPr lang="en-US" sz="2200" dirty="0">
                <a:solidFill>
                  <a:schemeClr val="tx1">
                    <a:lumMod val="75000"/>
                    <a:lumOff val="25000"/>
                  </a:schemeClr>
                </a:solidFill>
              </a:rPr>
              <a:t>bakery every day.</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A child with cerebral palsy wants to try riding a dodgem </a:t>
            </a:r>
            <a:br>
              <a:rPr lang="en-US" sz="2200" dirty="0">
                <a:solidFill>
                  <a:schemeClr val="tx1">
                    <a:lumMod val="75000"/>
                    <a:lumOff val="25000"/>
                  </a:schemeClr>
                </a:solidFill>
              </a:rPr>
            </a:br>
            <a:r>
              <a:rPr lang="en-US" sz="2200" dirty="0">
                <a:solidFill>
                  <a:schemeClr val="tx1">
                    <a:lumMod val="75000"/>
                    <a:lumOff val="25000"/>
                  </a:schemeClr>
                </a:solidFill>
              </a:rPr>
              <a:t>car at a local fair.</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pic>
        <p:nvPicPr>
          <p:cNvPr id="6" name="Graphic 4">
            <a:extLst>
              <a:ext uri="{FF2B5EF4-FFF2-40B4-BE49-F238E27FC236}">
                <a16:creationId xmlns:a16="http://schemas.microsoft.com/office/drawing/2014/main" id="{621BB12B-0222-4B1F-B9A5-7432D56803D0}"/>
              </a:ext>
            </a:extLst>
          </p:cNvPr>
          <p:cNvPicPr>
            <a:picLocks noChangeAspect="1"/>
          </p:cNvPicPr>
          <p:nvPr/>
        </p:nvPicPr>
        <p:blipFill rotWithShape="1">
          <a:blip r:embed="rId3">
            <a:extLst>
              <a:ext uri="{28A0092B-C50C-407E-A947-70E740481C1C}">
                <a14:useLocalDpi xmlns:a14="http://schemas.microsoft.com/office/drawing/2010/main" val="0"/>
              </a:ext>
            </a:extLst>
          </a:blip>
          <a:srcRect l="22282"/>
          <a:stretch/>
        </p:blipFill>
        <p:spPr>
          <a:xfrm flipH="1">
            <a:off x="7943979" y="3377069"/>
            <a:ext cx="2981196" cy="2622880"/>
          </a:xfrm>
          <a:prstGeom prst="rect">
            <a:avLst/>
          </a:prstGeom>
        </p:spPr>
      </p:pic>
    </p:spTree>
    <p:custDataLst>
      <p:tags r:id="rId1"/>
    </p:custDataLst>
    <p:extLst>
      <p:ext uri="{BB962C8B-B14F-4D97-AF65-F5344CB8AC3E}">
        <p14:creationId xmlns:p14="http://schemas.microsoft.com/office/powerpoint/2010/main" val="32321745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As a disability support worker, you can address this issue by doing the following:</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Explain the risks associated with the activities that the client wants to take part in.</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Do your part in mitigating the risks that the clients are exposed to. </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Listen to the client. </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Plan how you will document the client’s participation in the activity. </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spTree>
    <p:custDataLst>
      <p:tags r:id="rId1"/>
    </p:custDataLst>
    <p:extLst>
      <p:ext uri="{BB962C8B-B14F-4D97-AF65-F5344CB8AC3E}">
        <p14:creationId xmlns:p14="http://schemas.microsoft.com/office/powerpoint/2010/main" val="25607015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i="1" dirty="0">
                <a:solidFill>
                  <a:schemeClr val="tx1">
                    <a:lumMod val="75000"/>
                    <a:lumOff val="25000"/>
                  </a:schemeClr>
                </a:solidFill>
              </a:rPr>
              <a:t>Human rights </a:t>
            </a:r>
            <a:r>
              <a:rPr lang="en-US" sz="2200" dirty="0">
                <a:solidFill>
                  <a:schemeClr val="tx1">
                    <a:lumMod val="75000"/>
                    <a:lumOff val="25000"/>
                  </a:schemeClr>
                </a:solidFill>
              </a:rPr>
              <a:t>are standards that are used to </a:t>
            </a:r>
            <a:r>
              <a:rPr lang="en-US" sz="2200" dirty="0" err="1">
                <a:solidFill>
                  <a:schemeClr val="tx1">
                    <a:lumMod val="75000"/>
                    <a:lumOff val="25000"/>
                  </a:schemeClr>
                </a:solidFill>
              </a:rPr>
              <a:t>recognise</a:t>
            </a:r>
            <a:r>
              <a:rPr lang="en-US" sz="2200" dirty="0">
                <a:solidFill>
                  <a:schemeClr val="tx1">
                    <a:lumMod val="75000"/>
                    <a:lumOff val="25000"/>
                  </a:schemeClr>
                </a:solidFill>
              </a:rPr>
              <a:t> and safeguard the dignity of all humans.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These rights are part of the larger basis of laws and acts for governing people and communities.</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As a disability support worker, you must take note that these treaties supplement basic human rights. </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spTree>
    <p:custDataLst>
      <p:tags r:id="rId1"/>
    </p:custDataLst>
    <p:extLst>
      <p:ext uri="{BB962C8B-B14F-4D97-AF65-F5344CB8AC3E}">
        <p14:creationId xmlns:p14="http://schemas.microsoft.com/office/powerpoint/2010/main" val="42317956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r>
              <a:rPr lang="en-US" b="1" dirty="0">
                <a:solidFill>
                  <a:srgbClr val="FF595E"/>
                </a:solidFill>
                <a:latin typeface="+mn-lt"/>
              </a:rPr>
              <a:t>Privacy, Confidentiality, and Disclosure</a:t>
            </a:r>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According to Schedule 5 of the Australian Human Rights Commission Act 1986, PWDs have the right to human dignity and protection against exploitation.</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This right serves as the basis for PWDs’ rights under privacy, confidentiality, and disclosure through the Privacy Act 1988.</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 Privacy Act 1988 details various prohibitions on what information </a:t>
            </a:r>
            <a:r>
              <a:rPr lang="en-US" sz="2200" dirty="0" err="1">
                <a:solidFill>
                  <a:schemeClr val="tx1">
                    <a:lumMod val="75000"/>
                    <a:lumOff val="25000"/>
                  </a:schemeClr>
                </a:solidFill>
              </a:rPr>
              <a:t>organisations</a:t>
            </a:r>
            <a:r>
              <a:rPr lang="en-US" sz="2200" dirty="0">
                <a:solidFill>
                  <a:schemeClr val="tx1">
                    <a:lumMod val="75000"/>
                    <a:lumOff val="25000"/>
                  </a:schemeClr>
                </a:solidFill>
              </a:rPr>
              <a:t> can collect and how </a:t>
            </a:r>
            <a:r>
              <a:rPr lang="en-US" sz="2200" dirty="0" err="1">
                <a:solidFill>
                  <a:schemeClr val="tx1">
                    <a:lumMod val="75000"/>
                    <a:lumOff val="25000"/>
                  </a:schemeClr>
                </a:solidFill>
              </a:rPr>
              <a:t>organisations</a:t>
            </a:r>
            <a:r>
              <a:rPr lang="en-US" sz="2200" dirty="0">
                <a:solidFill>
                  <a:schemeClr val="tx1">
                    <a:lumMod val="75000"/>
                    <a:lumOff val="25000"/>
                  </a:schemeClr>
                </a:solidFill>
              </a:rPr>
              <a:t> handle all relevant information.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These prohibitions are based on the Australian Privacy Principles.</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spTree>
    <p:custDataLst>
      <p:tags r:id="rId1"/>
    </p:custDataLst>
    <p:extLst>
      <p:ext uri="{BB962C8B-B14F-4D97-AF65-F5344CB8AC3E}">
        <p14:creationId xmlns:p14="http://schemas.microsoft.com/office/powerpoint/2010/main" val="9496990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b="1" dirty="0">
                <a:solidFill>
                  <a:schemeClr val="tx1">
                    <a:lumMod val="75000"/>
                    <a:lumOff val="25000"/>
                  </a:schemeClr>
                </a:solidFill>
              </a:rPr>
              <a:t>Privacy</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Your </a:t>
            </a:r>
            <a:r>
              <a:rPr lang="en-US" sz="2200" dirty="0" err="1">
                <a:solidFill>
                  <a:schemeClr val="tx1">
                    <a:lumMod val="75000"/>
                    <a:lumOff val="25000"/>
                  </a:schemeClr>
                </a:solidFill>
              </a:rPr>
              <a:t>organisation’s</a:t>
            </a:r>
            <a:r>
              <a:rPr lang="en-US" sz="2200" dirty="0">
                <a:solidFill>
                  <a:schemeClr val="tx1">
                    <a:lumMod val="75000"/>
                    <a:lumOff val="25000"/>
                  </a:schemeClr>
                </a:solidFill>
              </a:rPr>
              <a:t> privacy policy must reflect how all data will be handled.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These policies must be updated to match changes </a:t>
            </a:r>
            <a:br>
              <a:rPr lang="en-US" sz="2200" dirty="0">
                <a:solidFill>
                  <a:schemeClr val="tx1">
                    <a:lumMod val="75000"/>
                    <a:lumOff val="25000"/>
                  </a:schemeClr>
                </a:solidFill>
              </a:rPr>
            </a:br>
            <a:r>
              <a:rPr lang="en-US" sz="2200" dirty="0">
                <a:solidFill>
                  <a:schemeClr val="tx1">
                    <a:lumMod val="75000"/>
                    <a:lumOff val="25000"/>
                  </a:schemeClr>
                </a:solidFill>
              </a:rPr>
              <a:t>to procedures on:</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documentation</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sharing</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storage</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use of information</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pic>
        <p:nvPicPr>
          <p:cNvPr id="6" name="Graphic 4">
            <a:extLst>
              <a:ext uri="{FF2B5EF4-FFF2-40B4-BE49-F238E27FC236}">
                <a16:creationId xmlns:a16="http://schemas.microsoft.com/office/drawing/2014/main" id="{621BB12B-0222-4B1F-B9A5-7432D56803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45718" y="3321923"/>
            <a:ext cx="4279457" cy="2855040"/>
          </a:xfrm>
          <a:prstGeom prst="rect">
            <a:avLst/>
          </a:prstGeom>
        </p:spPr>
      </p:pic>
    </p:spTree>
    <p:custDataLst>
      <p:tags r:id="rId1"/>
    </p:custDataLst>
    <p:extLst>
      <p:ext uri="{BB962C8B-B14F-4D97-AF65-F5344CB8AC3E}">
        <p14:creationId xmlns:p14="http://schemas.microsoft.com/office/powerpoint/2010/main" val="15772726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b="1" dirty="0">
                <a:solidFill>
                  <a:schemeClr val="tx1">
                    <a:lumMod val="75000"/>
                    <a:lumOff val="25000"/>
                  </a:schemeClr>
                </a:solidFill>
              </a:rPr>
              <a:t>Confidentiality</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Confidentiality involves ensuring that records and documents are free of information that can be used to identify a person or group.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Confidentiality and privacy are directly linked.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Ensuring the confidentiality of information involves identifying, replacing, or removing personal and sensitive information from relevant documents.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Personal information refers to data that can be used to identify a person.</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spTree>
    <p:custDataLst>
      <p:tags r:id="rId1"/>
    </p:custDataLst>
    <p:extLst>
      <p:ext uri="{BB962C8B-B14F-4D97-AF65-F5344CB8AC3E}">
        <p14:creationId xmlns:p14="http://schemas.microsoft.com/office/powerpoint/2010/main" val="28962312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71A6C9B-E982-4ED2-B32D-A345B6FD822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1069902" y="5816963"/>
            <a:ext cx="720000" cy="720000"/>
          </a:xfrm>
          <a:prstGeom prst="rect">
            <a:avLst/>
          </a:prstGeom>
        </p:spPr>
      </p:pic>
      <p:pic>
        <p:nvPicPr>
          <p:cNvPr id="6" name="Picture 5">
            <a:extLst>
              <a:ext uri="{FF2B5EF4-FFF2-40B4-BE49-F238E27FC236}">
                <a16:creationId xmlns:a16="http://schemas.microsoft.com/office/drawing/2014/main" id="{5EFF0B8F-D7A9-44F8-A986-6EA9CE0EB1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88191" y="1"/>
            <a:ext cx="9197317" cy="6857999"/>
          </a:xfrm>
          <a:prstGeom prst="rect">
            <a:avLst/>
          </a:prstGeom>
        </p:spPr>
      </p:pic>
      <p:sp>
        <p:nvSpPr>
          <p:cNvPr id="7" name="Rectangle 6">
            <a:extLst>
              <a:ext uri="{FF2B5EF4-FFF2-40B4-BE49-F238E27FC236}">
                <a16:creationId xmlns:a16="http://schemas.microsoft.com/office/drawing/2014/main" id="{D011A4AE-5FFD-4296-BC78-AC012FE09D9A}"/>
              </a:ext>
            </a:extLst>
          </p:cNvPr>
          <p:cNvSpPr/>
          <p:nvPr/>
        </p:nvSpPr>
        <p:spPr>
          <a:xfrm>
            <a:off x="3941345" y="0"/>
            <a:ext cx="5983705" cy="6858000"/>
          </a:xfrm>
          <a:prstGeom prst="rect">
            <a:avLst/>
          </a:prstGeom>
          <a:gradFill flip="none" rotWithShape="1">
            <a:gsLst>
              <a:gs pos="64593">
                <a:srgbClr val="FFFFFF">
                  <a:alpha val="70000"/>
                </a:srgbClr>
              </a:gs>
              <a:gs pos="26556">
                <a:srgbClr val="FFFFFF"/>
              </a:gs>
              <a:gs pos="38100">
                <a:schemeClr val="bg1">
                  <a:alpha val="90000"/>
                </a:schemeClr>
              </a:gs>
              <a:gs pos="0">
                <a:schemeClr val="bg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b="1" dirty="0">
                <a:solidFill>
                  <a:schemeClr val="tx1">
                    <a:lumMod val="75000"/>
                    <a:lumOff val="25000"/>
                  </a:schemeClr>
                </a:solidFill>
              </a:rPr>
              <a:t>Use and Disclosure of Information</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An entity uses personal information every time they handle or control </a:t>
            </a:r>
            <a:br>
              <a:rPr lang="en-US" sz="2200" dirty="0">
                <a:solidFill>
                  <a:schemeClr val="tx1">
                    <a:lumMod val="75000"/>
                    <a:lumOff val="25000"/>
                  </a:schemeClr>
                </a:solidFill>
              </a:rPr>
            </a:br>
            <a:r>
              <a:rPr lang="en-US" sz="2200" dirty="0">
                <a:solidFill>
                  <a:schemeClr val="tx1">
                    <a:lumMod val="75000"/>
                    <a:lumOff val="25000"/>
                  </a:schemeClr>
                </a:solidFill>
              </a:rPr>
              <a:t>the handling of your information.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Using personal information, in this sense, includes: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searching up a client’s information</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accessing and reading their records containing your information</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making a copy of a document containing your information</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giving a copy of your information to a department within your </a:t>
            </a:r>
            <a:r>
              <a:rPr lang="en-US" sz="2200" dirty="0" err="1">
                <a:solidFill>
                  <a:schemeClr val="tx1">
                    <a:lumMod val="75000"/>
                    <a:lumOff val="25000"/>
                  </a:schemeClr>
                </a:solidFill>
              </a:rPr>
              <a:t>organisation</a:t>
            </a:r>
            <a:r>
              <a:rPr lang="en-US" sz="2200" dirty="0">
                <a:solidFill>
                  <a:schemeClr val="tx1">
                    <a:lumMod val="75000"/>
                    <a:lumOff val="25000"/>
                  </a:schemeClr>
                </a:solidFill>
              </a:rPr>
              <a:t>.</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Tree>
    <p:custDataLst>
      <p:tags r:id="rId1"/>
    </p:custDataLst>
    <p:extLst>
      <p:ext uri="{BB962C8B-B14F-4D97-AF65-F5344CB8AC3E}">
        <p14:creationId xmlns:p14="http://schemas.microsoft.com/office/powerpoint/2010/main" val="42817487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1258E-42A2-4A96-A264-9BF3D41554F8}"/>
              </a:ext>
            </a:extLst>
          </p:cNvPr>
          <p:cNvSpPr>
            <a:spLocks noGrp="1"/>
          </p:cNvSpPr>
          <p:nvPr>
            <p:ph type="title"/>
          </p:nvPr>
        </p:nvSpPr>
        <p:spPr>
          <a:xfrm>
            <a:off x="831850" y="0"/>
            <a:ext cx="5654675" cy="6858000"/>
          </a:xfrm>
        </p:spPr>
        <p:txBody>
          <a:bodyPr anchor="ctr">
            <a:noAutofit/>
          </a:bodyPr>
          <a:lstStyle/>
          <a:p>
            <a:r>
              <a:rPr lang="en-US" sz="4400" b="1" dirty="0">
                <a:solidFill>
                  <a:schemeClr val="tx1">
                    <a:lumMod val="50000"/>
                    <a:lumOff val="50000"/>
                  </a:schemeClr>
                </a:solidFill>
                <a:latin typeface="Arial" panose="020B0604020202020204" pitchFamily="34" charset="0"/>
                <a:cs typeface="Arial" panose="020B0604020202020204" pitchFamily="34" charset="0"/>
              </a:rPr>
              <a:t>2.2 Work with the person using a person-</a:t>
            </a:r>
            <a:r>
              <a:rPr lang="en-US" sz="4400" b="1" dirty="0" err="1">
                <a:solidFill>
                  <a:schemeClr val="tx1">
                    <a:lumMod val="50000"/>
                    <a:lumOff val="50000"/>
                  </a:schemeClr>
                </a:solidFill>
                <a:latin typeface="Arial" panose="020B0604020202020204" pitchFamily="34" charset="0"/>
                <a:cs typeface="Arial" panose="020B0604020202020204" pitchFamily="34" charset="0"/>
              </a:rPr>
              <a:t>centred</a:t>
            </a:r>
            <a:r>
              <a:rPr lang="en-US" sz="4400" b="1" dirty="0">
                <a:solidFill>
                  <a:schemeClr val="tx1">
                    <a:lumMod val="50000"/>
                    <a:lumOff val="50000"/>
                  </a:schemeClr>
                </a:solidFill>
                <a:latin typeface="Arial" panose="020B0604020202020204" pitchFamily="34" charset="0"/>
                <a:cs typeface="Arial" panose="020B0604020202020204" pitchFamily="34" charset="0"/>
              </a:rPr>
              <a:t> approach to deliver services that ensure their rights and needs are upheld.</a:t>
            </a:r>
            <a:endParaRPr lang="en-AU" sz="4400" b="1" dirty="0">
              <a:solidFill>
                <a:schemeClr val="tx1">
                  <a:lumMod val="50000"/>
                  <a:lumOff val="50000"/>
                </a:schemeClr>
              </a:solidFill>
              <a:latin typeface="Arial" panose="020B0604020202020204" pitchFamily="34" charset="0"/>
              <a:cs typeface="Arial" panose="020B0604020202020204" pitchFamily="34" charset="0"/>
            </a:endParaRPr>
          </a:p>
        </p:txBody>
      </p:sp>
      <p:pic>
        <p:nvPicPr>
          <p:cNvPr id="5" name="Graphic 4">
            <a:extLst>
              <a:ext uri="{FF2B5EF4-FFF2-40B4-BE49-F238E27FC236}">
                <a16:creationId xmlns:a16="http://schemas.microsoft.com/office/drawing/2014/main" id="{621BB12B-0222-4B1F-B9A5-7432D56803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09040" y="1534679"/>
            <a:ext cx="5682960" cy="3788640"/>
          </a:xfrm>
          <a:prstGeom prst="rect">
            <a:avLst/>
          </a:prstGeom>
        </p:spPr>
      </p:pic>
    </p:spTree>
    <p:custDataLst>
      <p:tags r:id="rId1"/>
    </p:custDataLst>
    <p:extLst>
      <p:ext uri="{BB962C8B-B14F-4D97-AF65-F5344CB8AC3E}">
        <p14:creationId xmlns:p14="http://schemas.microsoft.com/office/powerpoint/2010/main" val="30834384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Person-</a:t>
            </a:r>
            <a:r>
              <a:rPr lang="en-US" sz="2200" dirty="0" err="1">
                <a:solidFill>
                  <a:schemeClr val="tx1">
                    <a:lumMod val="75000"/>
                    <a:lumOff val="25000"/>
                  </a:schemeClr>
                </a:solidFill>
              </a:rPr>
              <a:t>centredness</a:t>
            </a:r>
            <a:r>
              <a:rPr lang="en-US" sz="2200" dirty="0">
                <a:solidFill>
                  <a:schemeClr val="tx1">
                    <a:lumMod val="75000"/>
                    <a:lumOff val="25000"/>
                  </a:schemeClr>
                </a:solidFill>
              </a:rPr>
              <a:t> means putting the person in the </a:t>
            </a:r>
            <a:r>
              <a:rPr lang="en-US" sz="2200" dirty="0" err="1">
                <a:solidFill>
                  <a:schemeClr val="tx1">
                    <a:lumMod val="75000"/>
                    <a:lumOff val="25000"/>
                  </a:schemeClr>
                </a:solidFill>
              </a:rPr>
              <a:t>centre</a:t>
            </a:r>
            <a:r>
              <a:rPr lang="en-US" sz="2200" dirty="0">
                <a:solidFill>
                  <a:schemeClr val="tx1">
                    <a:lumMod val="75000"/>
                    <a:lumOff val="25000"/>
                  </a:schemeClr>
                </a:solidFill>
              </a:rPr>
              <a:t> of care delivery.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This means that all actions and decisions pertaining to their care will be based on what they need and want.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In a professional care setting, person-</a:t>
            </a:r>
            <a:r>
              <a:rPr lang="en-US" sz="2200" dirty="0" err="1">
                <a:solidFill>
                  <a:schemeClr val="tx1">
                    <a:lumMod val="75000"/>
                    <a:lumOff val="25000"/>
                  </a:schemeClr>
                </a:solidFill>
              </a:rPr>
              <a:t>centred</a:t>
            </a:r>
            <a:r>
              <a:rPr lang="en-US" sz="2200" dirty="0">
                <a:solidFill>
                  <a:schemeClr val="tx1">
                    <a:lumMod val="75000"/>
                    <a:lumOff val="25000"/>
                  </a:schemeClr>
                </a:solidFill>
              </a:rPr>
              <a:t> care means treating a person with:</a:t>
            </a:r>
          </a:p>
          <a:p>
            <a:pPr>
              <a:lnSpc>
                <a:spcPct val="114000"/>
              </a:lnSpc>
              <a:spcBef>
                <a:spcPts val="600"/>
              </a:spcBef>
              <a:spcAft>
                <a:spcPts val="600"/>
              </a:spcAft>
              <a:buClr>
                <a:srgbClr val="1C96D3"/>
              </a:buClr>
            </a:pPr>
            <a:r>
              <a:rPr lang="en-US" sz="2200" dirty="0">
                <a:solidFill>
                  <a:schemeClr val="tx1">
                    <a:lumMod val="75000"/>
                    <a:lumOff val="25000"/>
                  </a:schemeClr>
                </a:solidFill>
              </a:rPr>
              <a:t>compassion</a:t>
            </a:r>
          </a:p>
          <a:p>
            <a:pPr>
              <a:lnSpc>
                <a:spcPct val="114000"/>
              </a:lnSpc>
              <a:spcBef>
                <a:spcPts val="600"/>
              </a:spcBef>
              <a:spcAft>
                <a:spcPts val="600"/>
              </a:spcAft>
              <a:buClr>
                <a:srgbClr val="1C96D3"/>
              </a:buClr>
            </a:pPr>
            <a:r>
              <a:rPr lang="en-US" sz="2200" dirty="0">
                <a:solidFill>
                  <a:schemeClr val="tx1">
                    <a:lumMod val="75000"/>
                    <a:lumOff val="25000"/>
                  </a:schemeClr>
                </a:solidFill>
              </a:rPr>
              <a:t>dignity</a:t>
            </a:r>
          </a:p>
          <a:p>
            <a:pPr>
              <a:lnSpc>
                <a:spcPct val="114000"/>
              </a:lnSpc>
              <a:spcBef>
                <a:spcPts val="600"/>
              </a:spcBef>
              <a:spcAft>
                <a:spcPts val="600"/>
              </a:spcAft>
              <a:buClr>
                <a:srgbClr val="1C96D3"/>
              </a:buClr>
            </a:pPr>
            <a:r>
              <a:rPr lang="en-US" sz="2200" dirty="0">
                <a:solidFill>
                  <a:schemeClr val="tx1">
                    <a:lumMod val="75000"/>
                    <a:lumOff val="25000"/>
                  </a:schemeClr>
                </a:solidFill>
              </a:rPr>
              <a:t>respect</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spTree>
    <p:custDataLst>
      <p:tags r:id="rId1"/>
    </p:custDataLst>
    <p:extLst>
      <p:ext uri="{BB962C8B-B14F-4D97-AF65-F5344CB8AC3E}">
        <p14:creationId xmlns:p14="http://schemas.microsoft.com/office/powerpoint/2010/main" val="6634392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 person-</a:t>
            </a:r>
            <a:r>
              <a:rPr lang="en-US" sz="2200" dirty="0" err="1">
                <a:solidFill>
                  <a:schemeClr val="tx1">
                    <a:lumMod val="75000"/>
                    <a:lumOff val="25000"/>
                  </a:schemeClr>
                </a:solidFill>
              </a:rPr>
              <a:t>centred</a:t>
            </a:r>
            <a:r>
              <a:rPr lang="en-US" sz="2200" dirty="0">
                <a:solidFill>
                  <a:schemeClr val="tx1">
                    <a:lumMod val="75000"/>
                    <a:lumOff val="25000"/>
                  </a:schemeClr>
                </a:solidFill>
              </a:rPr>
              <a:t> approach:</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supports the person, at the ‘</a:t>
            </a:r>
            <a:r>
              <a:rPr lang="en-US" sz="2200" dirty="0" err="1">
                <a:solidFill>
                  <a:schemeClr val="tx1">
                    <a:lumMod val="75000"/>
                    <a:lumOff val="25000"/>
                  </a:schemeClr>
                </a:solidFill>
              </a:rPr>
              <a:t>centre</a:t>
            </a:r>
            <a:r>
              <a:rPr lang="en-US" sz="2200" dirty="0">
                <a:solidFill>
                  <a:schemeClr val="tx1">
                    <a:lumMod val="75000"/>
                    <a:lumOff val="25000"/>
                  </a:schemeClr>
                </a:solidFill>
              </a:rPr>
              <a:t> of the service’, to be involved in making decisions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takes into account each person’s life experience, age, gender, culture, heritage, language, beliefs and identity</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requires flexible services and support to suit the person’s wishes and priorities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is strengths-based, where people are acknowledged as the experts in their life with a focus on what they can do first and any help they need second</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includes the person’s support networks as partners.</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spTree>
    <p:custDataLst>
      <p:tags r:id="rId1"/>
    </p:custDataLst>
    <p:extLst>
      <p:ext uri="{BB962C8B-B14F-4D97-AF65-F5344CB8AC3E}">
        <p14:creationId xmlns:p14="http://schemas.microsoft.com/office/powerpoint/2010/main" val="8822932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It is critical to provide person-</a:t>
            </a:r>
            <a:r>
              <a:rPr lang="en-US" sz="2200" dirty="0" err="1">
                <a:solidFill>
                  <a:schemeClr val="tx1">
                    <a:lumMod val="75000"/>
                    <a:lumOff val="25000"/>
                  </a:schemeClr>
                </a:solidFill>
              </a:rPr>
              <a:t>centred</a:t>
            </a:r>
            <a:r>
              <a:rPr lang="en-US" sz="2200" dirty="0">
                <a:solidFill>
                  <a:schemeClr val="tx1">
                    <a:lumMod val="75000"/>
                    <a:lumOff val="25000"/>
                  </a:schemeClr>
                </a:solidFill>
              </a:rPr>
              <a:t> services because it allows a </a:t>
            </a:r>
            <a:r>
              <a:rPr lang="en-US" sz="2200" dirty="0" err="1">
                <a:solidFill>
                  <a:schemeClr val="tx1">
                    <a:lumMod val="75000"/>
                    <a:lumOff val="25000"/>
                  </a:schemeClr>
                </a:solidFill>
              </a:rPr>
              <a:t>carer</a:t>
            </a:r>
            <a:r>
              <a:rPr lang="en-US" sz="2200" dirty="0">
                <a:solidFill>
                  <a:schemeClr val="tx1">
                    <a:lumMod val="75000"/>
                    <a:lumOff val="25000"/>
                  </a:schemeClr>
                </a:solidFill>
              </a:rPr>
              <a:t> or support worker to uphold the rights of their client with disability.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Providing person-</a:t>
            </a:r>
            <a:r>
              <a:rPr lang="en-US" sz="2200" dirty="0" err="1">
                <a:solidFill>
                  <a:schemeClr val="tx1">
                    <a:lumMod val="75000"/>
                    <a:lumOff val="25000"/>
                  </a:schemeClr>
                </a:solidFill>
              </a:rPr>
              <a:t>centred</a:t>
            </a:r>
            <a:r>
              <a:rPr lang="en-US" sz="2200" dirty="0">
                <a:solidFill>
                  <a:schemeClr val="tx1">
                    <a:lumMod val="75000"/>
                    <a:lumOff val="25000"/>
                  </a:schemeClr>
                </a:solidFill>
              </a:rPr>
              <a:t> care assists in making clients happier.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In addition, person-</a:t>
            </a:r>
            <a:r>
              <a:rPr lang="en-US" sz="2200" dirty="0" err="1">
                <a:solidFill>
                  <a:schemeClr val="tx1">
                    <a:lumMod val="75000"/>
                    <a:lumOff val="25000"/>
                  </a:schemeClr>
                </a:solidFill>
              </a:rPr>
              <a:t>centred</a:t>
            </a:r>
            <a:r>
              <a:rPr lang="en-US" sz="2200" dirty="0">
                <a:solidFill>
                  <a:schemeClr val="tx1">
                    <a:lumMod val="75000"/>
                    <a:lumOff val="25000"/>
                  </a:schemeClr>
                </a:solidFill>
              </a:rPr>
              <a:t> care has the following benefits: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Clients with disability will generally have an easier time trusting support workers who provide person-</a:t>
            </a:r>
            <a:r>
              <a:rPr lang="en-US" sz="2200" dirty="0" err="1">
                <a:solidFill>
                  <a:schemeClr val="tx1">
                    <a:lumMod val="75000"/>
                    <a:lumOff val="25000"/>
                  </a:schemeClr>
                </a:solidFill>
              </a:rPr>
              <a:t>centred</a:t>
            </a:r>
            <a:r>
              <a:rPr lang="en-US" sz="2200" dirty="0">
                <a:solidFill>
                  <a:schemeClr val="tx1">
                    <a:lumMod val="75000"/>
                    <a:lumOff val="25000"/>
                  </a:schemeClr>
                </a:solidFill>
              </a:rPr>
              <a:t> care.</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Clients with disability will be more compliant with routines, activities, and programs that are designed based on their needs and wants.</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spTree>
    <p:custDataLst>
      <p:tags r:id="rId1"/>
    </p:custDataLst>
    <p:extLst>
      <p:ext uri="{BB962C8B-B14F-4D97-AF65-F5344CB8AC3E}">
        <p14:creationId xmlns:p14="http://schemas.microsoft.com/office/powerpoint/2010/main" val="42891657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In addition, person-</a:t>
            </a:r>
            <a:r>
              <a:rPr lang="en-US" sz="2200" dirty="0" err="1">
                <a:solidFill>
                  <a:schemeClr val="tx1">
                    <a:lumMod val="75000"/>
                    <a:lumOff val="25000"/>
                  </a:schemeClr>
                </a:solidFill>
              </a:rPr>
              <a:t>centred</a:t>
            </a:r>
            <a:r>
              <a:rPr lang="en-US" sz="2200" dirty="0">
                <a:solidFill>
                  <a:schemeClr val="tx1">
                    <a:lumMod val="75000"/>
                    <a:lumOff val="25000"/>
                  </a:schemeClr>
                </a:solidFill>
              </a:rPr>
              <a:t> care has the following benefits: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Support workers will not have a difficult time coming up with support strategies or complicated care procedures.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Support workers will not need to spend a lot of </a:t>
            </a:r>
            <a:br>
              <a:rPr lang="en-US" sz="2200" dirty="0">
                <a:solidFill>
                  <a:schemeClr val="tx1">
                    <a:lumMod val="75000"/>
                    <a:lumOff val="25000"/>
                  </a:schemeClr>
                </a:solidFill>
              </a:rPr>
            </a:br>
            <a:r>
              <a:rPr lang="en-US" sz="2200" dirty="0">
                <a:solidFill>
                  <a:schemeClr val="tx1">
                    <a:lumMod val="75000"/>
                    <a:lumOff val="25000"/>
                  </a:schemeClr>
                </a:solidFill>
              </a:rPr>
              <a:t>time and effort in managing clients’ </a:t>
            </a:r>
            <a:r>
              <a:rPr lang="en-US" sz="2200" dirty="0" err="1">
                <a:solidFill>
                  <a:schemeClr val="tx1">
                    <a:lumMod val="75000"/>
                    <a:lumOff val="25000"/>
                  </a:schemeClr>
                </a:solidFill>
              </a:rPr>
              <a:t>behaviour</a:t>
            </a:r>
            <a:r>
              <a:rPr lang="en-US" sz="2200" dirty="0">
                <a:solidFill>
                  <a:schemeClr val="tx1">
                    <a:lumMod val="75000"/>
                    <a:lumOff val="25000"/>
                  </a:schemeClr>
                </a:solidFill>
              </a:rPr>
              <a:t> </a:t>
            </a:r>
            <a:br>
              <a:rPr lang="en-US" sz="2200" dirty="0">
                <a:solidFill>
                  <a:schemeClr val="tx1">
                    <a:lumMod val="75000"/>
                    <a:lumOff val="25000"/>
                  </a:schemeClr>
                </a:solidFill>
              </a:rPr>
            </a:br>
            <a:r>
              <a:rPr lang="en-US" sz="2200" dirty="0">
                <a:solidFill>
                  <a:schemeClr val="tx1">
                    <a:lumMod val="75000"/>
                    <a:lumOff val="25000"/>
                  </a:schemeClr>
                </a:solidFill>
              </a:rPr>
              <a:t>and convincing them to participate in certain </a:t>
            </a:r>
            <a:br>
              <a:rPr lang="en-US" sz="2200" dirty="0">
                <a:solidFill>
                  <a:schemeClr val="tx1">
                    <a:lumMod val="75000"/>
                    <a:lumOff val="25000"/>
                  </a:schemeClr>
                </a:solidFill>
              </a:rPr>
            </a:br>
            <a:r>
              <a:rPr lang="en-US" sz="2200" dirty="0">
                <a:solidFill>
                  <a:schemeClr val="tx1">
                    <a:lumMod val="75000"/>
                    <a:lumOff val="25000"/>
                  </a:schemeClr>
                </a:solidFill>
              </a:rPr>
              <a:t>activities.</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pic>
        <p:nvPicPr>
          <p:cNvPr id="6" name="Graphic 4">
            <a:extLst>
              <a:ext uri="{FF2B5EF4-FFF2-40B4-BE49-F238E27FC236}">
                <a16:creationId xmlns:a16="http://schemas.microsoft.com/office/drawing/2014/main" id="{621BB12B-0222-4B1F-B9A5-7432D56803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89157" y="3484333"/>
            <a:ext cx="4033090" cy="2692630"/>
          </a:xfrm>
          <a:prstGeom prst="rect">
            <a:avLst/>
          </a:prstGeom>
        </p:spPr>
      </p:pic>
    </p:spTree>
    <p:custDataLst>
      <p:tags r:id="rId1"/>
    </p:custDataLst>
    <p:extLst>
      <p:ext uri="{BB962C8B-B14F-4D97-AF65-F5344CB8AC3E}">
        <p14:creationId xmlns:p14="http://schemas.microsoft.com/office/powerpoint/2010/main" val="2721444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r>
              <a:rPr lang="en-US" b="1" dirty="0">
                <a:solidFill>
                  <a:srgbClr val="FF595E"/>
                </a:solidFill>
                <a:latin typeface="+mn-lt"/>
              </a:rPr>
              <a:t>Delivering support practices based on client’s condition</a:t>
            </a:r>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Different conditions are associated with different challenges and difficulties.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As a support worker, you may be tasked with caring for a client who has: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Genetic disorders </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Physical trauma</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Psychological trauma</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Chronic lifestyle conditions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Acquired brain injury</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spTree>
    <p:custDataLst>
      <p:tags r:id="rId1"/>
    </p:custDataLst>
    <p:extLst>
      <p:ext uri="{BB962C8B-B14F-4D97-AF65-F5344CB8AC3E}">
        <p14:creationId xmlns:p14="http://schemas.microsoft.com/office/powerpoint/2010/main" val="4070354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 rights of persons with disability can be found in two separate declarations </a:t>
            </a:r>
            <a:br>
              <a:rPr lang="en-US" sz="2200" dirty="0">
                <a:solidFill>
                  <a:schemeClr val="tx1">
                    <a:lumMod val="75000"/>
                    <a:lumOff val="25000"/>
                  </a:schemeClr>
                </a:solidFill>
              </a:rPr>
            </a:br>
            <a:r>
              <a:rPr lang="en-US" sz="2200" dirty="0">
                <a:solidFill>
                  <a:schemeClr val="tx1">
                    <a:lumMod val="75000"/>
                    <a:lumOff val="25000"/>
                  </a:schemeClr>
                </a:solidFill>
              </a:rPr>
              <a:t>and treaties: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The basic human rights that apply to everyone, including PWDs, </a:t>
            </a:r>
            <a:br>
              <a:rPr lang="en-US" sz="2200" dirty="0">
                <a:solidFill>
                  <a:schemeClr val="tx1">
                    <a:lumMod val="75000"/>
                    <a:lumOff val="25000"/>
                  </a:schemeClr>
                </a:solidFill>
              </a:rPr>
            </a:br>
            <a:r>
              <a:rPr lang="en-US" sz="2200" dirty="0">
                <a:solidFill>
                  <a:schemeClr val="tx1">
                    <a:lumMod val="75000"/>
                    <a:lumOff val="25000"/>
                  </a:schemeClr>
                </a:solidFill>
              </a:rPr>
              <a:t>are provided in the Universal Declaration of Human Rights (UDHR).</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The fundamental rights that apply to PWDs are provided in the </a:t>
            </a:r>
            <a:br>
              <a:rPr lang="en-US" sz="2200" dirty="0">
                <a:solidFill>
                  <a:schemeClr val="tx1">
                    <a:lumMod val="75000"/>
                    <a:lumOff val="25000"/>
                  </a:schemeClr>
                </a:solidFill>
              </a:rPr>
            </a:br>
            <a:r>
              <a:rPr lang="en-US" sz="2200" dirty="0">
                <a:solidFill>
                  <a:schemeClr val="tx1">
                    <a:lumMod val="75000"/>
                    <a:lumOff val="25000"/>
                  </a:schemeClr>
                </a:solidFill>
              </a:rPr>
              <a:t>Convention on the Rights of Persons with Disability (CRPD).</a:t>
            </a:r>
          </a:p>
          <a:p>
            <a:pPr marL="0" indent="0">
              <a:lnSpc>
                <a:spcPct val="114000"/>
              </a:lnSpc>
              <a:spcBef>
                <a:spcPts val="600"/>
              </a:spcBef>
              <a:spcAft>
                <a:spcPts val="600"/>
              </a:spcAft>
              <a:buClr>
                <a:srgbClr val="1C96D3"/>
              </a:buClr>
              <a:buNone/>
            </a:pPr>
            <a:endParaRPr lang="en-US" sz="2200" dirty="0">
              <a:solidFill>
                <a:schemeClr val="tx1">
                  <a:lumMod val="75000"/>
                  <a:lumOff val="25000"/>
                </a:schemeClr>
              </a:solidFill>
            </a:endParaRP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pic>
        <p:nvPicPr>
          <p:cNvPr id="6" name="Graphic 4">
            <a:extLst>
              <a:ext uri="{FF2B5EF4-FFF2-40B4-BE49-F238E27FC236}">
                <a16:creationId xmlns:a16="http://schemas.microsoft.com/office/drawing/2014/main" id="{621BB12B-0222-4B1F-B9A5-7432D56803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48157" y="2106371"/>
            <a:ext cx="2449381" cy="4070592"/>
          </a:xfrm>
          <a:prstGeom prst="rect">
            <a:avLst/>
          </a:prstGeom>
        </p:spPr>
      </p:pic>
    </p:spTree>
    <p:custDataLst>
      <p:tags r:id="rId1"/>
    </p:custDataLst>
    <p:extLst>
      <p:ext uri="{BB962C8B-B14F-4D97-AF65-F5344CB8AC3E}">
        <p14:creationId xmlns:p14="http://schemas.microsoft.com/office/powerpoint/2010/main" val="39431934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b="1" dirty="0">
                <a:solidFill>
                  <a:schemeClr val="tx1">
                    <a:lumMod val="75000"/>
                    <a:lumOff val="25000"/>
                  </a:schemeClr>
                </a:solidFill>
              </a:rPr>
              <a:t>Genetic Disorders</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 genetic disorder is ‘a disease caused in whole or in part by a change in the DNA sequence away from the normal sequence’.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Genetic disorders can be caused by a mutation in one or multiple genes. </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spTree>
    <p:custDataLst>
      <p:tags r:id="rId1"/>
    </p:custDataLst>
    <p:extLst>
      <p:ext uri="{BB962C8B-B14F-4D97-AF65-F5344CB8AC3E}">
        <p14:creationId xmlns:p14="http://schemas.microsoft.com/office/powerpoint/2010/main" val="31446033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You may encounter the following examples of genetic disorders and diseases as you perform your duty as a support worker:</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Attention Deficit Hyperactivity Disorder</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Down Syndrome</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Cri du Chat Syndrome</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Cystic Fibrosis</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spTree>
    <p:custDataLst>
      <p:tags r:id="rId1"/>
    </p:custDataLst>
    <p:extLst>
      <p:ext uri="{BB962C8B-B14F-4D97-AF65-F5344CB8AC3E}">
        <p14:creationId xmlns:p14="http://schemas.microsoft.com/office/powerpoint/2010/main" val="30437172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You may encounter the following examples of genetic disorders and diseases as you perform your duty as a support worker:</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Fragile X Syndrome</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Huntington’s Disease</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Sickle Cell Disease</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pic>
        <p:nvPicPr>
          <p:cNvPr id="6" name="Graphic 4">
            <a:extLst>
              <a:ext uri="{FF2B5EF4-FFF2-40B4-BE49-F238E27FC236}">
                <a16:creationId xmlns:a16="http://schemas.microsoft.com/office/drawing/2014/main" id="{621BB12B-0222-4B1F-B9A5-7432D56803D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3557" t="25751" r="53794" b="9617"/>
          <a:stretch/>
        </p:blipFill>
        <p:spPr>
          <a:xfrm flipH="1">
            <a:off x="8407560" y="2855111"/>
            <a:ext cx="2517615" cy="3321852"/>
          </a:xfrm>
          <a:prstGeom prst="rect">
            <a:avLst/>
          </a:prstGeom>
        </p:spPr>
      </p:pic>
    </p:spTree>
    <p:custDataLst>
      <p:tags r:id="rId1"/>
    </p:custDataLst>
    <p:extLst>
      <p:ext uri="{BB962C8B-B14F-4D97-AF65-F5344CB8AC3E}">
        <p14:creationId xmlns:p14="http://schemas.microsoft.com/office/powerpoint/2010/main" val="9851056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b="1" dirty="0">
                <a:solidFill>
                  <a:schemeClr val="tx1">
                    <a:lumMod val="75000"/>
                    <a:lumOff val="25000"/>
                  </a:schemeClr>
                </a:solidFill>
              </a:rPr>
              <a:t>Physical Trauma</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Physical trauma is a body wound caused by injury from violent events, such as car accidents or falling from high places.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There are two main types of physical trauma. </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Blunt force trauma refers to instances when an object or force strikes the body and causes cuts, broken bones, and other injuries that do not involve open wounds.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Penetrating trauma occurs when an object pierces the skin, causing an open wound.</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spTree>
    <p:custDataLst>
      <p:tags r:id="rId1"/>
    </p:custDataLst>
    <p:extLst>
      <p:ext uri="{BB962C8B-B14F-4D97-AF65-F5344CB8AC3E}">
        <p14:creationId xmlns:p14="http://schemas.microsoft.com/office/powerpoint/2010/main" val="375690377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 extent or severity of physical trauma can vary from case to case.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Clients who experienced physical trauma will often suffer from serious complications, including:</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pain</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infection of wounds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blood loss and complications stemming from </a:t>
            </a:r>
            <a:br>
              <a:rPr lang="en-US" sz="2200" dirty="0">
                <a:solidFill>
                  <a:schemeClr val="tx1">
                    <a:lumMod val="75000"/>
                    <a:lumOff val="25000"/>
                  </a:schemeClr>
                </a:solidFill>
              </a:rPr>
            </a:br>
            <a:r>
              <a:rPr lang="en-US" sz="2200" dirty="0">
                <a:solidFill>
                  <a:schemeClr val="tx1">
                    <a:lumMod val="75000"/>
                    <a:lumOff val="25000"/>
                  </a:schemeClr>
                </a:solidFill>
              </a:rPr>
              <a:t>having a low blood count</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organ failure</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pic>
        <p:nvPicPr>
          <p:cNvPr id="6" name="Graphic 4">
            <a:extLst>
              <a:ext uri="{FF2B5EF4-FFF2-40B4-BE49-F238E27FC236}">
                <a16:creationId xmlns:a16="http://schemas.microsoft.com/office/drawing/2014/main" id="{621BB12B-0222-4B1F-B9A5-7432D56803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80220" y="3253083"/>
            <a:ext cx="4389682" cy="2923880"/>
          </a:xfrm>
          <a:prstGeom prst="rect">
            <a:avLst/>
          </a:prstGeom>
        </p:spPr>
      </p:pic>
    </p:spTree>
    <p:custDataLst>
      <p:tags r:id="rId1"/>
    </p:custDataLst>
    <p:extLst>
      <p:ext uri="{BB962C8B-B14F-4D97-AF65-F5344CB8AC3E}">
        <p14:creationId xmlns:p14="http://schemas.microsoft.com/office/powerpoint/2010/main" val="41804014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b="1" dirty="0">
                <a:solidFill>
                  <a:schemeClr val="tx1">
                    <a:lumMod val="75000"/>
                    <a:lumOff val="25000"/>
                  </a:schemeClr>
                </a:solidFill>
              </a:rPr>
              <a:t>Psychological Trauma</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Psychological trauma is caused by an event that exposes a person to extremely stressful circumstances.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Trauma can persist for an extended period of time—in some cases, lasting for the entirety of a person’s life.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Most people go through some form of traumatic experience at one point in their life, but not all people respond to trauma positively.</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Psychological trauma is becoming more common. </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spTree>
    <p:custDataLst>
      <p:tags r:id="rId1"/>
    </p:custDataLst>
    <p:extLst>
      <p:ext uri="{BB962C8B-B14F-4D97-AF65-F5344CB8AC3E}">
        <p14:creationId xmlns:p14="http://schemas.microsoft.com/office/powerpoint/2010/main" val="199784894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Trauma can cause the development of many other forms of mental disorders and issues, including but not limited to:</a:t>
            </a:r>
          </a:p>
          <a:p>
            <a:pPr>
              <a:lnSpc>
                <a:spcPct val="114000"/>
              </a:lnSpc>
              <a:spcBef>
                <a:spcPts val="600"/>
              </a:spcBef>
              <a:spcAft>
                <a:spcPts val="600"/>
              </a:spcAft>
              <a:buClr>
                <a:srgbClr val="1C96D3"/>
              </a:buClr>
              <a:buFont typeface="Wingdings" panose="05000000000000000000" pitchFamily="2" charset="2"/>
              <a:buChar char="§"/>
            </a:pPr>
            <a:endParaRPr lang="en-US" sz="2200" dirty="0">
              <a:solidFill>
                <a:schemeClr val="tx1">
                  <a:lumMod val="75000"/>
                  <a:lumOff val="25000"/>
                </a:schemeClr>
              </a:solidFill>
            </a:endParaRP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graphicFrame>
        <p:nvGraphicFramePr>
          <p:cNvPr id="6" name="Diagram 5"/>
          <p:cNvGraphicFramePr/>
          <p:nvPr>
            <p:extLst>
              <p:ext uri="{D42A27DB-BD31-4B8C-83A1-F6EECF244321}">
                <p14:modId xmlns:p14="http://schemas.microsoft.com/office/powerpoint/2010/main" val="291983196"/>
              </p:ext>
            </p:extLst>
          </p:nvPr>
        </p:nvGraphicFramePr>
        <p:xfrm>
          <a:off x="1876552" y="2898648"/>
          <a:ext cx="8273288" cy="30750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ustDataLst>
      <p:tags r:id="rId1"/>
    </p:custDataLst>
    <p:extLst>
      <p:ext uri="{BB962C8B-B14F-4D97-AF65-F5344CB8AC3E}">
        <p14:creationId xmlns:p14="http://schemas.microsoft.com/office/powerpoint/2010/main" val="408503772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b="1" dirty="0">
                <a:solidFill>
                  <a:schemeClr val="tx1">
                    <a:lumMod val="75000"/>
                    <a:lumOff val="25000"/>
                  </a:schemeClr>
                </a:solidFill>
              </a:rPr>
              <a:t>Chronic Lifestyle Conditions</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Many people tend to have poor lifestyles due to a variety of reasons.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You may know someone who has unhealthy </a:t>
            </a:r>
            <a:br>
              <a:rPr lang="en-US" sz="2200" dirty="0">
                <a:solidFill>
                  <a:schemeClr val="tx1">
                    <a:lumMod val="75000"/>
                    <a:lumOff val="25000"/>
                  </a:schemeClr>
                </a:solidFill>
              </a:rPr>
            </a:br>
            <a:r>
              <a:rPr lang="en-US" sz="2200" dirty="0">
                <a:solidFill>
                  <a:schemeClr val="tx1">
                    <a:lumMod val="75000"/>
                    <a:lumOff val="25000"/>
                  </a:schemeClr>
                </a:solidFill>
              </a:rPr>
              <a:t>indulgences that they simply cannot </a:t>
            </a:r>
            <a:br>
              <a:rPr lang="en-US" sz="2200" dirty="0">
                <a:solidFill>
                  <a:schemeClr val="tx1">
                    <a:lumMod val="75000"/>
                    <a:lumOff val="25000"/>
                  </a:schemeClr>
                </a:solidFill>
              </a:rPr>
            </a:br>
            <a:r>
              <a:rPr lang="en-US" sz="2200" dirty="0">
                <a:solidFill>
                  <a:schemeClr val="tx1">
                    <a:lumMod val="75000"/>
                    <a:lumOff val="25000"/>
                  </a:schemeClr>
                </a:solidFill>
              </a:rPr>
              <a:t>let go of. </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pic>
        <p:nvPicPr>
          <p:cNvPr id="6" name="Graphic 4">
            <a:extLst>
              <a:ext uri="{FF2B5EF4-FFF2-40B4-BE49-F238E27FC236}">
                <a16:creationId xmlns:a16="http://schemas.microsoft.com/office/drawing/2014/main" id="{621BB12B-0222-4B1F-B9A5-7432D56803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35493" y="3281528"/>
            <a:ext cx="4389682" cy="2866990"/>
          </a:xfrm>
          <a:prstGeom prst="rect">
            <a:avLst/>
          </a:prstGeom>
        </p:spPr>
      </p:pic>
    </p:spTree>
    <p:custDataLst>
      <p:tags r:id="rId1"/>
    </p:custDataLst>
    <p:extLst>
      <p:ext uri="{BB962C8B-B14F-4D97-AF65-F5344CB8AC3E}">
        <p14:creationId xmlns:p14="http://schemas.microsoft.com/office/powerpoint/2010/main" val="3934322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Some of these unhealthy lifestyle choices or indulgences are:</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tobacco use</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high body mass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high alcohol use</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physical inactivity</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high blood pressure.</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spTree>
    <p:custDataLst>
      <p:tags r:id="rId1"/>
    </p:custDataLst>
    <p:extLst>
      <p:ext uri="{BB962C8B-B14F-4D97-AF65-F5344CB8AC3E}">
        <p14:creationId xmlns:p14="http://schemas.microsoft.com/office/powerpoint/2010/main" val="90801131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When these lifestyle choices and indulgences are not balanced with healthy practices, a person runs the risk of developing a chronic lifestyle condition or chronic disease.</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Chronic conditions are used to refer to a broad range of health conditions across a spectrum of illnesses.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These conditions are defined as: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having complex and multiple causes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affecting individuals on their own or as comorbidities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usually having a gradual onset, but can also occur suddenly or have acute stages</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spTree>
    <p:custDataLst>
      <p:tags r:id="rId1"/>
    </p:custDataLst>
    <p:extLst>
      <p:ext uri="{BB962C8B-B14F-4D97-AF65-F5344CB8AC3E}">
        <p14:creationId xmlns:p14="http://schemas.microsoft.com/office/powerpoint/2010/main" val="41605112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1258E-42A2-4A96-A264-9BF3D41554F8}"/>
              </a:ext>
            </a:extLst>
          </p:cNvPr>
          <p:cNvSpPr>
            <a:spLocks noGrp="1"/>
          </p:cNvSpPr>
          <p:nvPr>
            <p:ph type="title"/>
          </p:nvPr>
        </p:nvSpPr>
        <p:spPr>
          <a:xfrm>
            <a:off x="831850" y="0"/>
            <a:ext cx="5654675" cy="6858000"/>
          </a:xfrm>
        </p:spPr>
        <p:txBody>
          <a:bodyPr anchor="ctr">
            <a:noAutofit/>
          </a:bodyPr>
          <a:lstStyle/>
          <a:p>
            <a:r>
              <a:rPr lang="en-US" sz="4400" b="1" dirty="0">
                <a:solidFill>
                  <a:schemeClr val="tx1">
                    <a:lumMod val="50000"/>
                    <a:lumOff val="50000"/>
                  </a:schemeClr>
                </a:solidFill>
                <a:latin typeface="Arial" panose="020B0604020202020204" pitchFamily="34" charset="0"/>
                <a:cs typeface="Arial" panose="020B0604020202020204" pitchFamily="34" charset="0"/>
              </a:rPr>
              <a:t>2.1 Assist the person with disability to understand their rights</a:t>
            </a:r>
            <a:endParaRPr lang="en-AU" sz="4400" b="1" dirty="0">
              <a:solidFill>
                <a:schemeClr val="tx1">
                  <a:lumMod val="50000"/>
                  <a:lumOff val="50000"/>
                </a:schemeClr>
              </a:solidFill>
              <a:latin typeface="Arial" panose="020B0604020202020204" pitchFamily="34" charset="0"/>
              <a:cs typeface="Arial" panose="020B0604020202020204" pitchFamily="34" charset="0"/>
            </a:endParaRPr>
          </a:p>
        </p:txBody>
      </p:sp>
      <p:pic>
        <p:nvPicPr>
          <p:cNvPr id="4" name="Graphic 3">
            <a:extLst>
              <a:ext uri="{FF2B5EF4-FFF2-40B4-BE49-F238E27FC236}">
                <a16:creationId xmlns:a16="http://schemas.microsoft.com/office/drawing/2014/main" id="{23309808-8E45-4998-9AAF-C779D332A9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94301" y="886992"/>
            <a:ext cx="2545355" cy="5084015"/>
          </a:xfrm>
          <a:prstGeom prst="rect">
            <a:avLst/>
          </a:prstGeom>
        </p:spPr>
      </p:pic>
    </p:spTree>
    <p:custDataLst>
      <p:tags r:id="rId1"/>
    </p:custDataLst>
    <p:extLst>
      <p:ext uri="{BB962C8B-B14F-4D97-AF65-F5344CB8AC3E}">
        <p14:creationId xmlns:p14="http://schemas.microsoft.com/office/powerpoint/2010/main" val="247487270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These conditions are defined as: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occurring across the life cycle but becoming more prevalent with older age</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compromising the quality of life and creating limitations and disability</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being long term and persistent, with often gradual deterioration of health and loss of independence</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not usually immediately life-threatening but the most common and leading cause of premature mortality. </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spTree>
    <p:custDataLst>
      <p:tags r:id="rId1"/>
    </p:custDataLst>
    <p:extLst>
      <p:ext uri="{BB962C8B-B14F-4D97-AF65-F5344CB8AC3E}">
        <p14:creationId xmlns:p14="http://schemas.microsoft.com/office/powerpoint/2010/main" val="321461692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 most common chronic conditions are:</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graphicFrame>
        <p:nvGraphicFramePr>
          <p:cNvPr id="6" name="Diagram 5"/>
          <p:cNvGraphicFramePr/>
          <p:nvPr>
            <p:extLst>
              <p:ext uri="{D42A27DB-BD31-4B8C-83A1-F6EECF244321}">
                <p14:modId xmlns:p14="http://schemas.microsoft.com/office/powerpoint/2010/main" val="2519412086"/>
              </p:ext>
            </p:extLst>
          </p:nvPr>
        </p:nvGraphicFramePr>
        <p:xfrm>
          <a:off x="1886095" y="2598232"/>
          <a:ext cx="7991184" cy="280612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ustDataLst>
      <p:tags r:id="rId1"/>
    </p:custDataLst>
    <p:extLst>
      <p:ext uri="{BB962C8B-B14F-4D97-AF65-F5344CB8AC3E}">
        <p14:creationId xmlns:p14="http://schemas.microsoft.com/office/powerpoint/2010/main" val="47718845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Chronic conditions are typically not life-threatening immediately.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Clients who have chronic conditions will need assistance with monitoring their health and preventing further complications.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Support workers caring for clients who experienced psychological trauma must provide the following assistance:</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Monitor risk factors and track changes such as blood sugar levels, blood pressure, the </a:t>
            </a:r>
            <a:r>
              <a:rPr lang="en-US" sz="2200" dirty="0" err="1">
                <a:solidFill>
                  <a:schemeClr val="tx1">
                    <a:lumMod val="75000"/>
                    <a:lumOff val="25000"/>
                  </a:schemeClr>
                </a:solidFill>
              </a:rPr>
              <a:t>colour</a:t>
            </a:r>
            <a:r>
              <a:rPr lang="en-US" sz="2200" dirty="0">
                <a:solidFill>
                  <a:schemeClr val="tx1">
                    <a:lumMod val="75000"/>
                    <a:lumOff val="25000"/>
                  </a:schemeClr>
                </a:solidFill>
              </a:rPr>
              <a:t> of urine, heart rate, etc.</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Implement prevention programs that will help reduce the risk of chronic disease. </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spTree>
    <p:custDataLst>
      <p:tags r:id="rId1"/>
    </p:custDataLst>
    <p:extLst>
      <p:ext uri="{BB962C8B-B14F-4D97-AF65-F5344CB8AC3E}">
        <p14:creationId xmlns:p14="http://schemas.microsoft.com/office/powerpoint/2010/main" val="99047950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EFF0B8F-D7A9-44F8-A986-6EA9CE0EB1C6}"/>
              </a:ext>
            </a:extLst>
          </p:cNvPr>
          <p:cNvPicPr>
            <a:picLocks noChangeAspect="1"/>
          </p:cNvPicPr>
          <p:nvPr/>
        </p:nvPicPr>
        <p:blipFill rotWithShape="1">
          <a:blip r:embed="rId3">
            <a:extLst>
              <a:ext uri="{28A0092B-C50C-407E-A947-70E740481C1C}">
                <a14:useLocalDpi xmlns:a14="http://schemas.microsoft.com/office/drawing/2010/main" val="0"/>
              </a:ext>
            </a:extLst>
          </a:blip>
          <a:srcRect l="19890" r="6270"/>
          <a:stretch/>
        </p:blipFill>
        <p:spPr>
          <a:xfrm>
            <a:off x="4327516" y="4712"/>
            <a:ext cx="9255135" cy="6853287"/>
          </a:xfrm>
          <a:prstGeom prst="rect">
            <a:avLst/>
          </a:prstGeom>
        </p:spPr>
      </p:pic>
      <p:sp>
        <p:nvSpPr>
          <p:cNvPr id="7" name="Rectangle 6">
            <a:extLst>
              <a:ext uri="{FF2B5EF4-FFF2-40B4-BE49-F238E27FC236}">
                <a16:creationId xmlns:a16="http://schemas.microsoft.com/office/drawing/2014/main" id="{D011A4AE-5FFD-4296-BC78-AC012FE09D9A}"/>
              </a:ext>
            </a:extLst>
          </p:cNvPr>
          <p:cNvSpPr/>
          <p:nvPr/>
        </p:nvSpPr>
        <p:spPr>
          <a:xfrm>
            <a:off x="3941345" y="0"/>
            <a:ext cx="5983705" cy="6858000"/>
          </a:xfrm>
          <a:prstGeom prst="rect">
            <a:avLst/>
          </a:prstGeom>
          <a:gradFill flip="none" rotWithShape="1">
            <a:gsLst>
              <a:gs pos="64593">
                <a:srgbClr val="FFFFFF">
                  <a:alpha val="70000"/>
                </a:srgbClr>
              </a:gs>
              <a:gs pos="26556">
                <a:srgbClr val="FFFFFF"/>
              </a:gs>
              <a:gs pos="38100">
                <a:schemeClr val="bg1">
                  <a:alpha val="90000"/>
                </a:schemeClr>
              </a:gs>
              <a:gs pos="0">
                <a:schemeClr val="bg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Support workers caring for clients who experienced psychological trauma must </a:t>
            </a:r>
            <a:br>
              <a:rPr lang="en-US" sz="2200" dirty="0">
                <a:solidFill>
                  <a:schemeClr val="tx1">
                    <a:lumMod val="75000"/>
                    <a:lumOff val="25000"/>
                  </a:schemeClr>
                </a:solidFill>
              </a:rPr>
            </a:br>
            <a:r>
              <a:rPr lang="en-US" sz="2200" dirty="0">
                <a:solidFill>
                  <a:schemeClr val="tx1">
                    <a:lumMod val="75000"/>
                    <a:lumOff val="25000"/>
                  </a:schemeClr>
                </a:solidFill>
              </a:rPr>
              <a:t>provide the following assistance:</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Provide emotional support and encouragement for clients who may be </a:t>
            </a:r>
            <a:br>
              <a:rPr lang="en-US" sz="2200" dirty="0">
                <a:solidFill>
                  <a:schemeClr val="tx1">
                    <a:lumMod val="75000"/>
                    <a:lumOff val="25000"/>
                  </a:schemeClr>
                </a:solidFill>
              </a:rPr>
            </a:br>
            <a:r>
              <a:rPr lang="en-US" sz="2200" dirty="0">
                <a:solidFill>
                  <a:schemeClr val="tx1">
                    <a:lumMod val="75000"/>
                    <a:lumOff val="25000"/>
                  </a:schemeClr>
                </a:solidFill>
              </a:rPr>
              <a:t>hesitant to make changes to their lifestyle. </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Administer maintenance medication based on the client’s care plan </a:t>
            </a:r>
            <a:br>
              <a:rPr lang="en-US" sz="2200" dirty="0">
                <a:solidFill>
                  <a:schemeClr val="tx1">
                    <a:lumMod val="75000"/>
                    <a:lumOff val="25000"/>
                  </a:schemeClr>
                </a:solidFill>
              </a:rPr>
            </a:br>
            <a:r>
              <a:rPr lang="en-US" sz="2200" dirty="0">
                <a:solidFill>
                  <a:schemeClr val="tx1">
                    <a:lumMod val="75000"/>
                    <a:lumOff val="25000"/>
                  </a:schemeClr>
                </a:solidFill>
              </a:rPr>
              <a:t>and medication schedule. </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Educate the client and their family or loved ones about the importance of maintaining a healthy lifestyle. </a:t>
            </a:r>
          </a:p>
        </p:txBody>
      </p:sp>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spTree>
    <p:custDataLst>
      <p:tags r:id="rId1"/>
    </p:custDataLst>
    <p:extLst>
      <p:ext uri="{BB962C8B-B14F-4D97-AF65-F5344CB8AC3E}">
        <p14:creationId xmlns:p14="http://schemas.microsoft.com/office/powerpoint/2010/main" val="78065268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b="1" dirty="0">
                <a:solidFill>
                  <a:schemeClr val="tx1">
                    <a:lumMod val="75000"/>
                    <a:lumOff val="25000"/>
                  </a:schemeClr>
                </a:solidFill>
              </a:rPr>
              <a:t>Acquired Brain Injury</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Acquired brain injury (ABI) occurs when external forces cause damage to the brain.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ABI is used to refer to any damage to the brain that occurred after a person was born.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When an ABI is caused by a violent blow to the head, it is referred to as a traumatic brain injury (TBI).</a:t>
            </a:r>
          </a:p>
          <a:p>
            <a:pPr marL="0" indent="0">
              <a:lnSpc>
                <a:spcPct val="114000"/>
              </a:lnSpc>
              <a:spcBef>
                <a:spcPts val="600"/>
              </a:spcBef>
              <a:spcAft>
                <a:spcPts val="600"/>
              </a:spcAft>
              <a:buClr>
                <a:srgbClr val="1C96D3"/>
              </a:buClr>
              <a:buNone/>
            </a:pPr>
            <a:endParaRPr lang="en-US" sz="2200" dirty="0">
              <a:solidFill>
                <a:schemeClr val="tx1">
                  <a:lumMod val="75000"/>
                  <a:lumOff val="25000"/>
                </a:schemeClr>
              </a:solidFill>
              <a:highlight>
                <a:srgbClr val="FFFF00"/>
              </a:highlight>
            </a:endParaRP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pic>
        <p:nvPicPr>
          <p:cNvPr id="6" name="Graphic 4">
            <a:extLst>
              <a:ext uri="{FF2B5EF4-FFF2-40B4-BE49-F238E27FC236}">
                <a16:creationId xmlns:a16="http://schemas.microsoft.com/office/drawing/2014/main" id="{621BB12B-0222-4B1F-B9A5-7432D56803D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4165" b="6734"/>
          <a:stretch/>
        </p:blipFill>
        <p:spPr>
          <a:xfrm>
            <a:off x="6410133" y="4175634"/>
            <a:ext cx="4515042" cy="2001329"/>
          </a:xfrm>
          <a:prstGeom prst="rect">
            <a:avLst/>
          </a:prstGeom>
        </p:spPr>
      </p:pic>
    </p:spTree>
    <p:custDataLst>
      <p:tags r:id="rId1"/>
    </p:custDataLst>
    <p:extLst>
      <p:ext uri="{BB962C8B-B14F-4D97-AF65-F5344CB8AC3E}">
        <p14:creationId xmlns:p14="http://schemas.microsoft.com/office/powerpoint/2010/main" val="79354358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ABI or TBI commonly occurs when a person:</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hits their head on the windshield during a car crash</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falls and strikes their head due to an accident at work</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develops a degenerative neurological disease</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suffers an injury while serving in the military, where shrapnel, bullets, or other foreign objects violently enter the skull</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suffers a stroke or any medical emergency </a:t>
            </a:r>
            <a:br>
              <a:rPr lang="en-US" sz="2200" dirty="0">
                <a:solidFill>
                  <a:schemeClr val="tx1">
                    <a:lumMod val="75000"/>
                    <a:lumOff val="25000"/>
                  </a:schemeClr>
                </a:solidFill>
              </a:rPr>
            </a:br>
            <a:r>
              <a:rPr lang="en-US" sz="2200" dirty="0">
                <a:solidFill>
                  <a:schemeClr val="tx1">
                    <a:lumMod val="75000"/>
                    <a:lumOff val="25000"/>
                  </a:schemeClr>
                </a:solidFill>
              </a:rPr>
              <a:t>where their brain was deprived of oxygen.</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spTree>
    <p:custDataLst>
      <p:tags r:id="rId1"/>
    </p:custDataLst>
    <p:extLst>
      <p:ext uri="{BB962C8B-B14F-4D97-AF65-F5344CB8AC3E}">
        <p14:creationId xmlns:p14="http://schemas.microsoft.com/office/powerpoint/2010/main" val="82435862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People with ABI can have different symptoms, depending on the area of their brain that has been affected.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These symptoms include:</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migraine or frequent headaches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blurred vision</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difficulty balancing or coordinating their body</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motor impairment or inability to move normally</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personality changes and frequent mood swings</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spTree>
    <p:custDataLst>
      <p:tags r:id="rId1"/>
    </p:custDataLst>
    <p:extLst>
      <p:ext uri="{BB962C8B-B14F-4D97-AF65-F5344CB8AC3E}">
        <p14:creationId xmlns:p14="http://schemas.microsoft.com/office/powerpoint/2010/main" val="342020572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These symptoms include:</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memory impairments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bouts of struggle with logic, concentration, or attention span</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less control over bowel or bladder movement</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difficulty speaking</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difficulty sleeping</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reduced sexual function</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pic>
        <p:nvPicPr>
          <p:cNvPr id="7" name="Graphic 4">
            <a:extLst>
              <a:ext uri="{FF2B5EF4-FFF2-40B4-BE49-F238E27FC236}">
                <a16:creationId xmlns:a16="http://schemas.microsoft.com/office/drawing/2014/main" id="{621BB12B-0222-4B1F-B9A5-7432D56803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2679" y="3536830"/>
            <a:ext cx="3962496" cy="2640133"/>
          </a:xfrm>
          <a:prstGeom prst="rect">
            <a:avLst/>
          </a:prstGeom>
        </p:spPr>
      </p:pic>
    </p:spTree>
    <p:custDataLst>
      <p:tags r:id="rId1"/>
    </p:custDataLst>
    <p:extLst>
      <p:ext uri="{BB962C8B-B14F-4D97-AF65-F5344CB8AC3E}">
        <p14:creationId xmlns:p14="http://schemas.microsoft.com/office/powerpoint/2010/main" val="196780996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Adults with TBI often find that TBI disrupts important developmental processes, such as becoming independent, completing higher education, starting a career, and forming meaningful social networks.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 result is loss of confidence, social withdrawal, and becoming a burden to families.</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As a disability support worker, you must assist clients with TBI by doing the following:</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Assess your client’s abilities using one or more diagnostic scales.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Educate your client and their families on how to adapt to changes in the client’s attitude, capability, physical functioning, and other personal traits.</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spTree>
    <p:custDataLst>
      <p:tags r:id="rId1"/>
    </p:custDataLst>
    <p:extLst>
      <p:ext uri="{BB962C8B-B14F-4D97-AF65-F5344CB8AC3E}">
        <p14:creationId xmlns:p14="http://schemas.microsoft.com/office/powerpoint/2010/main" val="77599073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As a disability support worker, you must assist clients with TBI by doing the following:</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Collect and use the information on what the client was like (e.g. what they liked to do or how they interacted with others) to determine how to provide appropriate care.</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Use appropriate resources (e.g. assistive equipment and technological tools) to provide appropriate care based on the client’s symptoms.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Note and report changes in the client’s condition, including their relationships and sociability, to their physician or therapist.</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spTree>
    <p:custDataLst>
      <p:tags r:id="rId1"/>
    </p:custDataLst>
    <p:extLst>
      <p:ext uri="{BB962C8B-B14F-4D97-AF65-F5344CB8AC3E}">
        <p14:creationId xmlns:p14="http://schemas.microsoft.com/office/powerpoint/2010/main" val="16239826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sz="3500"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It is imperative to help PWDs become aware of their rights to truly empower them.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 person with disability who does not understand their rights may experience difficulties in:</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making goals for themself</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finding appropriate support</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identifying when they are being taken advantage of</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identifying instances of abuse or discrimination</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spTree>
    <p:custDataLst>
      <p:tags r:id="rId1"/>
    </p:custDataLst>
    <p:extLst>
      <p:ext uri="{BB962C8B-B14F-4D97-AF65-F5344CB8AC3E}">
        <p14:creationId xmlns:p14="http://schemas.microsoft.com/office/powerpoint/2010/main" val="76854406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71A6C9B-E982-4ED2-B32D-A345B6FD822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1069902" y="5816963"/>
            <a:ext cx="720000" cy="720000"/>
          </a:xfrm>
          <a:prstGeom prst="rect">
            <a:avLst/>
          </a:prstGeom>
        </p:spPr>
      </p:pic>
      <p:pic>
        <p:nvPicPr>
          <p:cNvPr id="6" name="Picture 5">
            <a:extLst>
              <a:ext uri="{FF2B5EF4-FFF2-40B4-BE49-F238E27FC236}">
                <a16:creationId xmlns:a16="http://schemas.microsoft.com/office/drawing/2014/main" id="{5EFF0B8F-D7A9-44F8-A986-6EA9CE0EB1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34419" y="1"/>
            <a:ext cx="10104860" cy="6857999"/>
          </a:xfrm>
          <a:prstGeom prst="rect">
            <a:avLst/>
          </a:prstGeom>
        </p:spPr>
      </p:pic>
      <p:sp>
        <p:nvSpPr>
          <p:cNvPr id="7" name="Rectangle 6">
            <a:extLst>
              <a:ext uri="{FF2B5EF4-FFF2-40B4-BE49-F238E27FC236}">
                <a16:creationId xmlns:a16="http://schemas.microsoft.com/office/drawing/2014/main" id="{D011A4AE-5FFD-4296-BC78-AC012FE09D9A}"/>
              </a:ext>
            </a:extLst>
          </p:cNvPr>
          <p:cNvSpPr/>
          <p:nvPr/>
        </p:nvSpPr>
        <p:spPr>
          <a:xfrm>
            <a:off x="3941345" y="0"/>
            <a:ext cx="5983705" cy="6858000"/>
          </a:xfrm>
          <a:prstGeom prst="rect">
            <a:avLst/>
          </a:prstGeom>
          <a:gradFill flip="none" rotWithShape="1">
            <a:gsLst>
              <a:gs pos="64593">
                <a:srgbClr val="FFFFFF">
                  <a:alpha val="70000"/>
                </a:srgbClr>
              </a:gs>
              <a:gs pos="26556">
                <a:srgbClr val="FFFFFF"/>
              </a:gs>
              <a:gs pos="38100">
                <a:schemeClr val="bg1">
                  <a:alpha val="90000"/>
                </a:schemeClr>
              </a:gs>
              <a:gs pos="0">
                <a:schemeClr val="bg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 support worker can find it challenging to work with clients with various symptoms and sensitive medical conditions.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Various factors can pose challenges for a support worker who aims to uphold </a:t>
            </a:r>
            <a:br>
              <a:rPr lang="en-US" sz="2200" dirty="0">
                <a:solidFill>
                  <a:schemeClr val="tx1">
                    <a:lumMod val="75000"/>
                    <a:lumOff val="25000"/>
                  </a:schemeClr>
                </a:solidFill>
              </a:rPr>
            </a:br>
            <a:r>
              <a:rPr lang="en-US" sz="2200" dirty="0">
                <a:solidFill>
                  <a:schemeClr val="tx1">
                    <a:lumMod val="75000"/>
                    <a:lumOff val="25000"/>
                  </a:schemeClr>
                </a:solidFill>
              </a:rPr>
              <a:t>their rights and needs through person-</a:t>
            </a:r>
            <a:r>
              <a:rPr lang="en-US" sz="2200" dirty="0" err="1">
                <a:solidFill>
                  <a:schemeClr val="tx1">
                    <a:lumMod val="75000"/>
                    <a:lumOff val="25000"/>
                  </a:schemeClr>
                </a:solidFill>
              </a:rPr>
              <a:t>centred</a:t>
            </a:r>
            <a:r>
              <a:rPr lang="en-US" sz="2200" dirty="0">
                <a:solidFill>
                  <a:schemeClr val="tx1">
                    <a:lumMod val="75000"/>
                    <a:lumOff val="25000"/>
                  </a:schemeClr>
                </a:solidFill>
              </a:rPr>
              <a:t> approaches.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For less experienced support workers, the challenges that come with caring for such clients can cause stress and strain to their mental health.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 added stress and strain can contribute towards the delivery of substandard or inappropriate care and can endanger a client.</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r>
              <a:rPr lang="en-US" b="1" dirty="0">
                <a:solidFill>
                  <a:srgbClr val="FF595E"/>
                </a:solidFill>
                <a:latin typeface="+mn-lt"/>
              </a:rPr>
              <a:t>Determine when to seek help</a:t>
            </a:r>
            <a:endParaRPr lang="en-AU" b="1" dirty="0">
              <a:solidFill>
                <a:srgbClr val="FF595E"/>
              </a:solidFill>
              <a:latin typeface="+mn-lt"/>
            </a:endParaRPr>
          </a:p>
        </p:txBody>
      </p:sp>
    </p:spTree>
    <p:custDataLst>
      <p:tags r:id="rId1"/>
    </p:custDataLst>
    <p:extLst>
      <p:ext uri="{BB962C8B-B14F-4D97-AF65-F5344CB8AC3E}">
        <p14:creationId xmlns:p14="http://schemas.microsoft.com/office/powerpoint/2010/main" val="108745665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It would be best to seek assistance from more experienced and qualified staff for this to be prevented.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It would be much better to ask for help rather than risk endangering the client or adversely affecting their wellbeing.</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More experienced and qualified staff refer to any person in the workplace who may have a better understanding of the client’s needs and may have worked with similar clients in the past. </a:t>
            </a:r>
          </a:p>
          <a:p>
            <a:pPr marL="0" indent="0">
              <a:lnSpc>
                <a:spcPct val="114000"/>
              </a:lnSpc>
              <a:spcBef>
                <a:spcPts val="600"/>
              </a:spcBef>
              <a:spcAft>
                <a:spcPts val="600"/>
              </a:spcAft>
              <a:buClr>
                <a:srgbClr val="1C96D3"/>
              </a:buClr>
              <a:buNone/>
            </a:pPr>
            <a:endParaRPr lang="en-US" sz="2200" dirty="0">
              <a:solidFill>
                <a:schemeClr val="tx1">
                  <a:lumMod val="75000"/>
                  <a:lumOff val="25000"/>
                </a:schemeClr>
              </a:solidFill>
            </a:endParaRP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spTree>
    <p:custDataLst>
      <p:tags r:id="rId1"/>
    </p:custDataLst>
    <p:extLst>
      <p:ext uri="{BB962C8B-B14F-4D97-AF65-F5344CB8AC3E}">
        <p14:creationId xmlns:p14="http://schemas.microsoft.com/office/powerpoint/2010/main" val="392412214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These staff can include:</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other support workers who have roles similar or identical to yours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orderlies, security staff, and other workers who may not have a similar role but may have more experience working with persons with disability</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doctors, teachers, therapists, and other professionals </a:t>
            </a:r>
            <a:br>
              <a:rPr lang="en-US" sz="2200" dirty="0">
                <a:solidFill>
                  <a:schemeClr val="tx1">
                    <a:lumMod val="75000"/>
                    <a:lumOff val="25000"/>
                  </a:schemeClr>
                </a:solidFill>
              </a:rPr>
            </a:br>
            <a:r>
              <a:rPr lang="en-US" sz="2200" dirty="0">
                <a:solidFill>
                  <a:schemeClr val="tx1">
                    <a:lumMod val="75000"/>
                    <a:lumOff val="25000"/>
                  </a:schemeClr>
                </a:solidFill>
              </a:rPr>
              <a:t>who have a better understanding of the client’s condition.</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pic>
        <p:nvPicPr>
          <p:cNvPr id="6" name="Graphic 4">
            <a:extLst>
              <a:ext uri="{FF2B5EF4-FFF2-40B4-BE49-F238E27FC236}">
                <a16:creationId xmlns:a16="http://schemas.microsoft.com/office/drawing/2014/main" id="{621BB12B-0222-4B1F-B9A5-7432D56803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8185" y="3309973"/>
            <a:ext cx="2866990" cy="2866990"/>
          </a:xfrm>
          <a:prstGeom prst="rect">
            <a:avLst/>
          </a:prstGeom>
        </p:spPr>
      </p:pic>
    </p:spTree>
    <p:custDataLst>
      <p:tags r:id="rId1"/>
    </p:custDataLst>
    <p:extLst>
      <p:ext uri="{BB962C8B-B14F-4D97-AF65-F5344CB8AC3E}">
        <p14:creationId xmlns:p14="http://schemas.microsoft.com/office/powerpoint/2010/main" val="289803112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lvl="0" indent="0">
              <a:lnSpc>
                <a:spcPct val="114000"/>
              </a:lnSpc>
              <a:spcBef>
                <a:spcPts val="600"/>
              </a:spcBef>
              <a:spcAft>
                <a:spcPts val="600"/>
              </a:spcAft>
              <a:buClr>
                <a:srgbClr val="1C96D3"/>
              </a:buClr>
              <a:buNone/>
            </a:pPr>
            <a:r>
              <a:rPr lang="en-US" sz="2200" dirty="0">
                <a:solidFill>
                  <a:schemeClr val="tx1">
                    <a:lumMod val="75000"/>
                    <a:lumOff val="25000"/>
                  </a:schemeClr>
                </a:solidFill>
              </a:rPr>
              <a:t>You can refer to the following procedures when seeking support from more experienced and qualified staff:</a:t>
            </a:r>
          </a:p>
          <a:p>
            <a:pPr marL="457200" lvl="0" indent="-457200">
              <a:lnSpc>
                <a:spcPct val="114000"/>
              </a:lnSpc>
              <a:spcBef>
                <a:spcPts val="600"/>
              </a:spcBef>
              <a:spcAft>
                <a:spcPts val="600"/>
              </a:spcAft>
              <a:buClr>
                <a:srgbClr val="1C96D3"/>
              </a:buClr>
              <a:buFont typeface="+mj-lt"/>
              <a:buAutoNum type="arabicPeriod"/>
            </a:pPr>
            <a:r>
              <a:rPr lang="en-US" sz="2200" dirty="0">
                <a:solidFill>
                  <a:schemeClr val="tx1">
                    <a:lumMod val="75000"/>
                    <a:lumOff val="25000"/>
                  </a:schemeClr>
                </a:solidFill>
              </a:rPr>
              <a:t>Identify what you need help with.</a:t>
            </a:r>
          </a:p>
          <a:p>
            <a:pPr marL="457200" lvl="0" indent="-457200">
              <a:lnSpc>
                <a:spcPct val="114000"/>
              </a:lnSpc>
              <a:spcBef>
                <a:spcPts val="600"/>
              </a:spcBef>
              <a:spcAft>
                <a:spcPts val="600"/>
              </a:spcAft>
              <a:buClr>
                <a:srgbClr val="1C96D3"/>
              </a:buClr>
              <a:buFont typeface="+mj-lt"/>
              <a:buAutoNum type="arabicPeriod"/>
            </a:pPr>
            <a:r>
              <a:rPr lang="en-US" sz="2200" dirty="0">
                <a:solidFill>
                  <a:schemeClr val="tx1">
                    <a:lumMod val="75000"/>
                    <a:lumOff val="25000"/>
                  </a:schemeClr>
                </a:solidFill>
              </a:rPr>
              <a:t>Identify experienced and qualified staff that can assist you.</a:t>
            </a:r>
          </a:p>
          <a:p>
            <a:pPr marL="457200" lvl="0" indent="-457200">
              <a:lnSpc>
                <a:spcPct val="114000"/>
              </a:lnSpc>
              <a:spcBef>
                <a:spcPts val="600"/>
              </a:spcBef>
              <a:spcAft>
                <a:spcPts val="600"/>
              </a:spcAft>
              <a:buClr>
                <a:srgbClr val="1C96D3"/>
              </a:buClr>
              <a:buFont typeface="+mj-lt"/>
              <a:buAutoNum type="arabicPeriod"/>
            </a:pPr>
            <a:r>
              <a:rPr lang="en-US" sz="2200" dirty="0">
                <a:solidFill>
                  <a:schemeClr val="tx1">
                    <a:lumMod val="75000"/>
                    <a:lumOff val="25000"/>
                  </a:schemeClr>
                </a:solidFill>
              </a:rPr>
              <a:t>Politely ask for assistance.</a:t>
            </a:r>
          </a:p>
          <a:p>
            <a:pPr marL="457200" lvl="0" indent="-457200">
              <a:lnSpc>
                <a:spcPct val="114000"/>
              </a:lnSpc>
              <a:spcBef>
                <a:spcPts val="600"/>
              </a:spcBef>
              <a:spcAft>
                <a:spcPts val="600"/>
              </a:spcAft>
              <a:buClr>
                <a:srgbClr val="1C96D3"/>
              </a:buClr>
              <a:buFont typeface="+mj-lt"/>
              <a:buAutoNum type="arabicPeriod"/>
            </a:pPr>
            <a:r>
              <a:rPr lang="en-US" sz="2200" dirty="0">
                <a:solidFill>
                  <a:schemeClr val="tx1">
                    <a:lumMod val="75000"/>
                    <a:lumOff val="25000"/>
                  </a:schemeClr>
                </a:solidFill>
              </a:rPr>
              <a:t>Describe your issue clearly, briefly, and honestly. </a:t>
            </a:r>
          </a:p>
          <a:p>
            <a:pPr marL="457200" lvl="0" indent="-457200">
              <a:lnSpc>
                <a:spcPct val="114000"/>
              </a:lnSpc>
              <a:spcBef>
                <a:spcPts val="600"/>
              </a:spcBef>
              <a:spcAft>
                <a:spcPts val="600"/>
              </a:spcAft>
              <a:buClr>
                <a:srgbClr val="1C96D3"/>
              </a:buClr>
              <a:buFont typeface="+mj-lt"/>
              <a:buAutoNum type="arabicPeriod"/>
            </a:pPr>
            <a:r>
              <a:rPr lang="en-US" sz="2200" dirty="0">
                <a:solidFill>
                  <a:schemeClr val="tx1">
                    <a:lumMod val="75000"/>
                    <a:lumOff val="25000"/>
                  </a:schemeClr>
                </a:solidFill>
              </a:rPr>
              <a:t>Let the more experienced and qualified staff member guide you. </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spTree>
    <p:custDataLst>
      <p:tags r:id="rId1"/>
    </p:custDataLst>
    <p:extLst>
      <p:ext uri="{BB962C8B-B14F-4D97-AF65-F5344CB8AC3E}">
        <p14:creationId xmlns:p14="http://schemas.microsoft.com/office/powerpoint/2010/main" val="210056721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1258E-42A2-4A96-A264-9BF3D41554F8}"/>
              </a:ext>
            </a:extLst>
          </p:cNvPr>
          <p:cNvSpPr>
            <a:spLocks noGrp="1"/>
          </p:cNvSpPr>
          <p:nvPr>
            <p:ph type="title"/>
          </p:nvPr>
        </p:nvSpPr>
        <p:spPr>
          <a:xfrm>
            <a:off x="831850" y="0"/>
            <a:ext cx="5654675" cy="6858000"/>
          </a:xfrm>
        </p:spPr>
        <p:txBody>
          <a:bodyPr anchor="ctr">
            <a:noAutofit/>
          </a:bodyPr>
          <a:lstStyle/>
          <a:p>
            <a:r>
              <a:rPr lang="en-US" sz="4400" b="1" dirty="0">
                <a:solidFill>
                  <a:schemeClr val="tx1">
                    <a:lumMod val="50000"/>
                    <a:lumOff val="50000"/>
                  </a:schemeClr>
                </a:solidFill>
                <a:latin typeface="Arial" panose="020B0604020202020204" pitchFamily="34" charset="0"/>
                <a:cs typeface="Arial" panose="020B0604020202020204" pitchFamily="34" charset="0"/>
              </a:rPr>
              <a:t>2.3 Consult with the person to confirm cultural needs and ensure these are respected and </a:t>
            </a:r>
            <a:r>
              <a:rPr lang="en-US" sz="4400" b="1" dirty="0" err="1">
                <a:solidFill>
                  <a:schemeClr val="tx1">
                    <a:lumMod val="50000"/>
                    <a:lumOff val="50000"/>
                  </a:schemeClr>
                </a:solidFill>
                <a:latin typeface="Arial" panose="020B0604020202020204" pitchFamily="34" charset="0"/>
                <a:cs typeface="Arial" panose="020B0604020202020204" pitchFamily="34" charset="0"/>
              </a:rPr>
              <a:t>prioritised</a:t>
            </a:r>
            <a:r>
              <a:rPr lang="en-US" sz="4400" b="1" dirty="0">
                <a:solidFill>
                  <a:schemeClr val="tx1">
                    <a:lumMod val="50000"/>
                    <a:lumOff val="50000"/>
                  </a:schemeClr>
                </a:solidFill>
                <a:latin typeface="Arial" panose="020B0604020202020204" pitchFamily="34" charset="0"/>
                <a:cs typeface="Arial" panose="020B0604020202020204" pitchFamily="34" charset="0"/>
              </a:rPr>
              <a:t> in service delivery.</a:t>
            </a:r>
            <a:endParaRPr lang="en-AU" sz="4400" b="1" dirty="0">
              <a:solidFill>
                <a:schemeClr val="tx1">
                  <a:lumMod val="50000"/>
                  <a:lumOff val="50000"/>
                </a:schemeClr>
              </a:solidFill>
              <a:latin typeface="Arial" panose="020B0604020202020204" pitchFamily="34" charset="0"/>
              <a:cs typeface="Arial" panose="020B0604020202020204" pitchFamily="34" charset="0"/>
            </a:endParaRPr>
          </a:p>
        </p:txBody>
      </p:sp>
      <p:pic>
        <p:nvPicPr>
          <p:cNvPr id="5" name="Graphic 4">
            <a:extLst>
              <a:ext uri="{FF2B5EF4-FFF2-40B4-BE49-F238E27FC236}">
                <a16:creationId xmlns:a16="http://schemas.microsoft.com/office/drawing/2014/main" id="{621BB12B-0222-4B1F-B9A5-7432D56803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17540" y="406981"/>
            <a:ext cx="1893799" cy="6044037"/>
          </a:xfrm>
          <a:prstGeom prst="rect">
            <a:avLst/>
          </a:prstGeom>
        </p:spPr>
      </p:pic>
    </p:spTree>
    <p:custDataLst>
      <p:tags r:id="rId1"/>
    </p:custDataLst>
    <p:extLst>
      <p:ext uri="{BB962C8B-B14F-4D97-AF65-F5344CB8AC3E}">
        <p14:creationId xmlns:p14="http://schemas.microsoft.com/office/powerpoint/2010/main" val="87138183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i="1" dirty="0">
                <a:solidFill>
                  <a:schemeClr val="tx1">
                    <a:lumMod val="75000"/>
                    <a:lumOff val="25000"/>
                  </a:schemeClr>
                </a:solidFill>
              </a:rPr>
              <a:t>Cultural needs </a:t>
            </a:r>
            <a:r>
              <a:rPr lang="en-US" sz="2200" dirty="0">
                <a:solidFill>
                  <a:schemeClr val="tx1">
                    <a:lumMod val="75000"/>
                    <a:lumOff val="25000"/>
                  </a:schemeClr>
                </a:solidFill>
              </a:rPr>
              <a:t>refer to a wide variety of needs that are based on a person’s social and ethnic identity.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Cultural needs can be based on ethnic background combined with sexual orientation, religion, and other forms of group identification.</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Providing a client’s cultural needs is a requirement for providing person-</a:t>
            </a:r>
            <a:r>
              <a:rPr lang="en-US" sz="2200" dirty="0" err="1">
                <a:solidFill>
                  <a:schemeClr val="tx1">
                    <a:lumMod val="75000"/>
                    <a:lumOff val="25000"/>
                  </a:schemeClr>
                </a:solidFill>
              </a:rPr>
              <a:t>centred</a:t>
            </a:r>
            <a:r>
              <a:rPr lang="en-US" sz="2200" dirty="0">
                <a:solidFill>
                  <a:schemeClr val="tx1">
                    <a:lumMod val="75000"/>
                    <a:lumOff val="25000"/>
                  </a:schemeClr>
                </a:solidFill>
              </a:rPr>
              <a:t> care, as discussed in the previous subchapter.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Support workers must make sure to identify, accept, and uphold these needs as they care for their clients.</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spTree>
    <p:custDataLst>
      <p:tags r:id="rId1"/>
    </p:custDataLst>
    <p:extLst>
      <p:ext uri="{BB962C8B-B14F-4D97-AF65-F5344CB8AC3E}">
        <p14:creationId xmlns:p14="http://schemas.microsoft.com/office/powerpoint/2010/main" val="12613839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71A6C9B-E982-4ED2-B32D-A345B6FD822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1069902" y="5816963"/>
            <a:ext cx="720000" cy="720000"/>
          </a:xfrm>
          <a:prstGeom prst="rect">
            <a:avLst/>
          </a:prstGeom>
        </p:spPr>
      </p:pic>
      <p:pic>
        <p:nvPicPr>
          <p:cNvPr id="6" name="Picture 5">
            <a:extLst>
              <a:ext uri="{FF2B5EF4-FFF2-40B4-BE49-F238E27FC236}">
                <a16:creationId xmlns:a16="http://schemas.microsoft.com/office/drawing/2014/main" id="{5EFF0B8F-D7A9-44F8-A986-6EA9CE0EB1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49039" y="5035"/>
            <a:ext cx="10275621" cy="6847930"/>
          </a:xfrm>
          <a:prstGeom prst="rect">
            <a:avLst/>
          </a:prstGeom>
        </p:spPr>
      </p:pic>
      <p:sp>
        <p:nvSpPr>
          <p:cNvPr id="7" name="Rectangle 6">
            <a:extLst>
              <a:ext uri="{FF2B5EF4-FFF2-40B4-BE49-F238E27FC236}">
                <a16:creationId xmlns:a16="http://schemas.microsoft.com/office/drawing/2014/main" id="{D011A4AE-5FFD-4296-BC78-AC012FE09D9A}"/>
              </a:ext>
            </a:extLst>
          </p:cNvPr>
          <p:cNvSpPr/>
          <p:nvPr/>
        </p:nvSpPr>
        <p:spPr>
          <a:xfrm>
            <a:off x="3941345" y="0"/>
            <a:ext cx="5983705" cy="6858000"/>
          </a:xfrm>
          <a:prstGeom prst="rect">
            <a:avLst/>
          </a:prstGeom>
          <a:gradFill flip="none" rotWithShape="1">
            <a:gsLst>
              <a:gs pos="64593">
                <a:srgbClr val="FFFFFF">
                  <a:alpha val="70000"/>
                </a:srgbClr>
              </a:gs>
              <a:gs pos="26556">
                <a:srgbClr val="FFFFFF"/>
              </a:gs>
              <a:gs pos="38100">
                <a:schemeClr val="bg1">
                  <a:alpha val="90000"/>
                </a:schemeClr>
              </a:gs>
              <a:gs pos="0">
                <a:schemeClr val="bg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Providing the cultural needs of clients have the following benefits: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It allows clients to recover more easily from stress.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It distracts clients from their medical problems or condition.</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It helps clients recover and heal more quickly.</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It reduces the risk of depression and other emotional problems.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It improves the relationship between the client and the support </a:t>
            </a:r>
            <a:br>
              <a:rPr lang="en-US" sz="2200" dirty="0">
                <a:solidFill>
                  <a:schemeClr val="tx1">
                    <a:lumMod val="75000"/>
                    <a:lumOff val="25000"/>
                  </a:schemeClr>
                </a:solidFill>
              </a:rPr>
            </a:br>
            <a:r>
              <a:rPr lang="en-US" sz="2200" dirty="0">
                <a:solidFill>
                  <a:schemeClr val="tx1">
                    <a:lumMod val="75000"/>
                    <a:lumOff val="25000"/>
                  </a:schemeClr>
                </a:solidFill>
              </a:rPr>
              <a:t>staff caring for them.</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Tree>
    <p:custDataLst>
      <p:tags r:id="rId1"/>
    </p:custDataLst>
    <p:extLst>
      <p:ext uri="{BB962C8B-B14F-4D97-AF65-F5344CB8AC3E}">
        <p14:creationId xmlns:p14="http://schemas.microsoft.com/office/powerpoint/2010/main" val="172086186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b="1" dirty="0">
                <a:solidFill>
                  <a:schemeClr val="tx1">
                    <a:lumMod val="75000"/>
                    <a:lumOff val="25000"/>
                  </a:schemeClr>
                </a:solidFill>
              </a:rPr>
              <a:t>Upholding Social Justice for Aboriginal and Torres Strait Islander People</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When caring for these clients, a support worker must </a:t>
            </a:r>
            <a:r>
              <a:rPr lang="en-US" sz="2200" dirty="0" err="1">
                <a:solidFill>
                  <a:schemeClr val="tx1">
                    <a:lumMod val="75000"/>
                    <a:lumOff val="25000"/>
                  </a:schemeClr>
                </a:solidFill>
              </a:rPr>
              <a:t>recognise</a:t>
            </a:r>
            <a:r>
              <a:rPr lang="en-US" sz="2200" dirty="0">
                <a:solidFill>
                  <a:schemeClr val="tx1">
                    <a:lumMod val="75000"/>
                    <a:lumOff val="25000"/>
                  </a:schemeClr>
                </a:solidFill>
              </a:rPr>
              <a:t> the distinctive rights that these peoples hold, including:</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the right to a distinct status and culture, which helps maintain and strengthen the identity and spiritual and cultural practices of Indigenous communities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the right to self-determination, which is a process where Indigenous communities take control of their future and decide how they will address the issues facing them</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the right to land, which provides the spiritual and cultural basis of Indigenous communities.</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spTree>
    <p:custDataLst>
      <p:tags r:id="rId1"/>
    </p:custDataLst>
    <p:extLst>
      <p:ext uri="{BB962C8B-B14F-4D97-AF65-F5344CB8AC3E}">
        <p14:creationId xmlns:p14="http://schemas.microsoft.com/office/powerpoint/2010/main" val="119545482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b="1" dirty="0">
                <a:solidFill>
                  <a:schemeClr val="tx1">
                    <a:lumMod val="75000"/>
                    <a:lumOff val="25000"/>
                  </a:schemeClr>
                </a:solidFill>
              </a:rPr>
              <a:t>Identifying, Accepting, and Upholding the Cultural Needs of the Client</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 following steps show how a support worker can identify, accept, and uphold the cultural needs of the client:</a:t>
            </a:r>
          </a:p>
          <a:p>
            <a:pPr marL="457200" indent="-457200">
              <a:lnSpc>
                <a:spcPct val="114000"/>
              </a:lnSpc>
              <a:spcBef>
                <a:spcPts val="600"/>
              </a:spcBef>
              <a:spcAft>
                <a:spcPts val="600"/>
              </a:spcAft>
              <a:buClr>
                <a:srgbClr val="1C96D3"/>
              </a:buClr>
              <a:buFont typeface="+mj-lt"/>
              <a:buAutoNum type="arabicPeriod"/>
            </a:pPr>
            <a:r>
              <a:rPr lang="en-US" sz="2200" dirty="0">
                <a:solidFill>
                  <a:schemeClr val="tx1">
                    <a:lumMod val="75000"/>
                    <a:lumOff val="25000"/>
                  </a:schemeClr>
                </a:solidFill>
              </a:rPr>
              <a:t>Secure a good understanding of the client’s cultural needs.</a:t>
            </a:r>
          </a:p>
          <a:p>
            <a:pPr marL="457200" indent="-457200">
              <a:lnSpc>
                <a:spcPct val="114000"/>
              </a:lnSpc>
              <a:spcBef>
                <a:spcPts val="600"/>
              </a:spcBef>
              <a:spcAft>
                <a:spcPts val="600"/>
              </a:spcAft>
              <a:buClr>
                <a:srgbClr val="1C96D3"/>
              </a:buClr>
              <a:buFont typeface="+mj-lt"/>
              <a:buAutoNum type="arabicPeriod"/>
            </a:pPr>
            <a:r>
              <a:rPr lang="en-US" sz="2200" dirty="0">
                <a:solidFill>
                  <a:schemeClr val="tx1">
                    <a:lumMod val="75000"/>
                    <a:lumOff val="25000"/>
                  </a:schemeClr>
                </a:solidFill>
              </a:rPr>
              <a:t>Provide the client’s cultural needs daily.</a:t>
            </a:r>
          </a:p>
          <a:p>
            <a:pPr marL="457200" indent="-457200">
              <a:lnSpc>
                <a:spcPct val="114000"/>
              </a:lnSpc>
              <a:spcBef>
                <a:spcPts val="600"/>
              </a:spcBef>
              <a:spcAft>
                <a:spcPts val="600"/>
              </a:spcAft>
              <a:buClr>
                <a:srgbClr val="1C96D3"/>
              </a:buClr>
              <a:buFont typeface="+mj-lt"/>
              <a:buAutoNum type="arabicPeriod"/>
            </a:pPr>
            <a:r>
              <a:rPr lang="en-US" sz="2200" dirty="0">
                <a:solidFill>
                  <a:schemeClr val="tx1">
                    <a:lumMod val="75000"/>
                    <a:lumOff val="25000"/>
                  </a:schemeClr>
                </a:solidFill>
              </a:rPr>
              <a:t>Adjust service based on the client’s feedback and reactions.</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spTree>
    <p:custDataLst>
      <p:tags r:id="rId1"/>
    </p:custDataLst>
    <p:extLst>
      <p:ext uri="{BB962C8B-B14F-4D97-AF65-F5344CB8AC3E}">
        <p14:creationId xmlns:p14="http://schemas.microsoft.com/office/powerpoint/2010/main" val="320928106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1258E-42A2-4A96-A264-9BF3D41554F8}"/>
              </a:ext>
            </a:extLst>
          </p:cNvPr>
          <p:cNvSpPr>
            <a:spLocks noGrp="1"/>
          </p:cNvSpPr>
          <p:nvPr>
            <p:ph type="title"/>
          </p:nvPr>
        </p:nvSpPr>
        <p:spPr>
          <a:xfrm>
            <a:off x="831850" y="0"/>
            <a:ext cx="5654675" cy="6858000"/>
          </a:xfrm>
        </p:spPr>
        <p:txBody>
          <a:bodyPr anchor="ctr">
            <a:noAutofit/>
          </a:bodyPr>
          <a:lstStyle/>
          <a:p>
            <a:r>
              <a:rPr lang="en-US" sz="4400" b="1" dirty="0">
                <a:solidFill>
                  <a:schemeClr val="tx1">
                    <a:lumMod val="50000"/>
                    <a:lumOff val="50000"/>
                  </a:schemeClr>
                </a:solidFill>
                <a:latin typeface="Arial" panose="020B0604020202020204" pitchFamily="34" charset="0"/>
                <a:cs typeface="Arial" panose="020B0604020202020204" pitchFamily="34" charset="0"/>
              </a:rPr>
              <a:t>2.4 Consult with the person to identify breaches of human rights and respond and report according to organisational policies and procedures and scope of own job role.</a:t>
            </a:r>
            <a:endParaRPr lang="en-AU" sz="4400" b="1" dirty="0">
              <a:solidFill>
                <a:schemeClr val="tx1">
                  <a:lumMod val="50000"/>
                  <a:lumOff val="50000"/>
                </a:schemeClr>
              </a:solidFill>
              <a:latin typeface="Arial" panose="020B0604020202020204" pitchFamily="34" charset="0"/>
              <a:cs typeface="Arial" panose="020B0604020202020204" pitchFamily="34" charset="0"/>
            </a:endParaRPr>
          </a:p>
        </p:txBody>
      </p:sp>
      <p:pic>
        <p:nvPicPr>
          <p:cNvPr id="5" name="Graphic 4">
            <a:extLst>
              <a:ext uri="{FF2B5EF4-FFF2-40B4-BE49-F238E27FC236}">
                <a16:creationId xmlns:a16="http://schemas.microsoft.com/office/drawing/2014/main" id="{621BB12B-0222-4B1F-B9A5-7432D56803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86525" y="1525833"/>
            <a:ext cx="5709500" cy="3806333"/>
          </a:xfrm>
          <a:prstGeom prst="rect">
            <a:avLst/>
          </a:prstGeom>
        </p:spPr>
      </p:pic>
    </p:spTree>
    <p:custDataLst>
      <p:tags r:id="rId1"/>
    </p:custDataLst>
    <p:extLst>
      <p:ext uri="{BB962C8B-B14F-4D97-AF65-F5344CB8AC3E}">
        <p14:creationId xmlns:p14="http://schemas.microsoft.com/office/powerpoint/2010/main" val="33499770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sz="3500"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 person with disability who does not understand their rights may experience difficulties in:</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developing a positive self-image</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taking part in everyday tasks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standing up for themselves.</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pic>
        <p:nvPicPr>
          <p:cNvPr id="6" name="Graphic 3">
            <a:extLst>
              <a:ext uri="{FF2B5EF4-FFF2-40B4-BE49-F238E27FC236}">
                <a16:creationId xmlns:a16="http://schemas.microsoft.com/office/drawing/2014/main" id="{23309808-8E45-4998-9AAF-C779D332A95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33997" y="3387262"/>
            <a:ext cx="3691178" cy="2634218"/>
          </a:xfrm>
          <a:prstGeom prst="rect">
            <a:avLst/>
          </a:prstGeom>
        </p:spPr>
      </p:pic>
    </p:spTree>
    <p:custDataLst>
      <p:tags r:id="rId1"/>
    </p:custDataLst>
    <p:extLst>
      <p:ext uri="{BB962C8B-B14F-4D97-AF65-F5344CB8AC3E}">
        <p14:creationId xmlns:p14="http://schemas.microsoft.com/office/powerpoint/2010/main" val="246539185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i="1" dirty="0">
                <a:solidFill>
                  <a:schemeClr val="tx1">
                    <a:lumMod val="75000"/>
                    <a:lumOff val="25000"/>
                  </a:schemeClr>
                </a:solidFill>
              </a:rPr>
              <a:t>Breaches of human rights </a:t>
            </a:r>
            <a:r>
              <a:rPr lang="en-US" sz="2200" dirty="0">
                <a:solidFill>
                  <a:schemeClr val="tx1">
                    <a:lumMod val="75000"/>
                    <a:lumOff val="25000"/>
                  </a:schemeClr>
                </a:solidFill>
              </a:rPr>
              <a:t>refer to acts by the state or federal government that infringe upon the rights of all people.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Breaches of human rights follow a uniform procedure that does not require the assistance of a lawyer, while cases of discrimination usually involve legal processes that involve lawyers.</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 support worker caring for a person with disability must always be on the lookout for breaches of human rights. </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spTree>
    <p:custDataLst>
      <p:tags r:id="rId1"/>
    </p:custDataLst>
    <p:extLst>
      <p:ext uri="{BB962C8B-B14F-4D97-AF65-F5344CB8AC3E}">
        <p14:creationId xmlns:p14="http://schemas.microsoft.com/office/powerpoint/2010/main" val="264777434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 proper identification and reporting of breaches to human rights have the following benefits:</a:t>
            </a:r>
          </a:p>
          <a:p>
            <a:pPr>
              <a:lnSpc>
                <a:spcPct val="114000"/>
              </a:lnSpc>
              <a:spcBef>
                <a:spcPts val="600"/>
              </a:spcBef>
              <a:spcAft>
                <a:spcPts val="600"/>
              </a:spcAft>
              <a:buClr>
                <a:srgbClr val="1C96D3"/>
              </a:buClr>
              <a:buFont typeface="Wingdings" panose="05000000000000000000" pitchFamily="2" charset="2"/>
              <a:buChar char="§"/>
            </a:pPr>
            <a:r>
              <a:rPr lang="en-US" sz="2200" dirty="0" err="1">
                <a:solidFill>
                  <a:schemeClr val="tx1">
                    <a:lumMod val="75000"/>
                    <a:lumOff val="25000"/>
                  </a:schemeClr>
                </a:solidFill>
              </a:rPr>
              <a:t>Carers</a:t>
            </a:r>
            <a:r>
              <a:rPr lang="en-US" sz="2200" dirty="0">
                <a:solidFill>
                  <a:schemeClr val="tx1">
                    <a:lumMod val="75000"/>
                    <a:lumOff val="25000"/>
                  </a:schemeClr>
                </a:solidFill>
              </a:rPr>
              <a:t> can prevent acts or conditions that can adversely affect a client’s physical or emotional wellbeing.</a:t>
            </a:r>
          </a:p>
          <a:p>
            <a:pPr>
              <a:lnSpc>
                <a:spcPct val="114000"/>
              </a:lnSpc>
              <a:spcBef>
                <a:spcPts val="600"/>
              </a:spcBef>
              <a:spcAft>
                <a:spcPts val="600"/>
              </a:spcAft>
              <a:buClr>
                <a:srgbClr val="1C96D3"/>
              </a:buClr>
              <a:buFont typeface="Wingdings" panose="05000000000000000000" pitchFamily="2" charset="2"/>
              <a:buChar char="§"/>
            </a:pPr>
            <a:r>
              <a:rPr lang="en-US" sz="2200" dirty="0" err="1">
                <a:solidFill>
                  <a:schemeClr val="tx1">
                    <a:lumMod val="75000"/>
                    <a:lumOff val="25000"/>
                  </a:schemeClr>
                </a:solidFill>
              </a:rPr>
              <a:t>Carers</a:t>
            </a:r>
            <a:r>
              <a:rPr lang="en-US" sz="2200" dirty="0">
                <a:solidFill>
                  <a:schemeClr val="tx1">
                    <a:lumMod val="75000"/>
                    <a:lumOff val="25000"/>
                  </a:schemeClr>
                </a:solidFill>
              </a:rPr>
              <a:t> can do their part in upholding social justice and can fulfil their obligations under their duty of care, code of conduct, and other policies and procedures.</a:t>
            </a:r>
          </a:p>
          <a:p>
            <a:pPr>
              <a:lnSpc>
                <a:spcPct val="114000"/>
              </a:lnSpc>
              <a:spcBef>
                <a:spcPts val="600"/>
              </a:spcBef>
              <a:spcAft>
                <a:spcPts val="600"/>
              </a:spcAft>
              <a:buClr>
                <a:srgbClr val="1C96D3"/>
              </a:buClr>
              <a:buFont typeface="Wingdings" panose="05000000000000000000" pitchFamily="2" charset="2"/>
              <a:buChar char="§"/>
            </a:pPr>
            <a:r>
              <a:rPr lang="en-US" sz="2200" dirty="0" err="1">
                <a:solidFill>
                  <a:schemeClr val="tx1">
                    <a:lumMod val="75000"/>
                    <a:lumOff val="25000"/>
                  </a:schemeClr>
                </a:solidFill>
              </a:rPr>
              <a:t>Carers</a:t>
            </a:r>
            <a:r>
              <a:rPr lang="en-US" sz="2200" dirty="0">
                <a:solidFill>
                  <a:schemeClr val="tx1">
                    <a:lumMod val="75000"/>
                    <a:lumOff val="25000"/>
                  </a:schemeClr>
                </a:solidFill>
              </a:rPr>
              <a:t> will be able to assist the government in improving its services to provide better assistance to PWDs.</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spTree>
    <p:custDataLst>
      <p:tags r:id="rId1"/>
    </p:custDataLst>
    <p:extLst>
      <p:ext uri="{BB962C8B-B14F-4D97-AF65-F5344CB8AC3E}">
        <p14:creationId xmlns:p14="http://schemas.microsoft.com/office/powerpoint/2010/main" val="63518811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b="1" dirty="0">
                <a:solidFill>
                  <a:schemeClr val="tx1">
                    <a:lumMod val="75000"/>
                    <a:lumOff val="25000"/>
                  </a:schemeClr>
                </a:solidFill>
              </a:rPr>
              <a:t>Identifying Breaches of Human Rights</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Breaches of human rights are actions that follow these criteria:</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The </a:t>
            </a:r>
            <a:r>
              <a:rPr lang="en-US" sz="2200" dirty="0" err="1">
                <a:solidFill>
                  <a:schemeClr val="tx1">
                    <a:lumMod val="75000"/>
                    <a:lumOff val="25000"/>
                  </a:schemeClr>
                </a:solidFill>
              </a:rPr>
              <a:t>organisation</a:t>
            </a:r>
            <a:r>
              <a:rPr lang="en-US" sz="2200" dirty="0">
                <a:solidFill>
                  <a:schemeClr val="tx1">
                    <a:lumMod val="75000"/>
                    <a:lumOff val="25000"/>
                  </a:schemeClr>
                </a:solidFill>
              </a:rPr>
              <a:t> performing the action must be the Commonwealth or one of its agencies.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The action must breach or infringe a right </a:t>
            </a:r>
            <a:br>
              <a:rPr lang="en-US" sz="2200" dirty="0">
                <a:solidFill>
                  <a:schemeClr val="tx1">
                    <a:lumMod val="75000"/>
                    <a:lumOff val="25000"/>
                  </a:schemeClr>
                </a:solidFill>
              </a:rPr>
            </a:br>
            <a:r>
              <a:rPr lang="en-US" sz="2200" dirty="0" err="1">
                <a:solidFill>
                  <a:schemeClr val="tx1">
                    <a:lumMod val="75000"/>
                    <a:lumOff val="25000"/>
                  </a:schemeClr>
                </a:solidFill>
              </a:rPr>
              <a:t>recognised</a:t>
            </a:r>
            <a:r>
              <a:rPr lang="en-US" sz="2200" dirty="0">
                <a:solidFill>
                  <a:schemeClr val="tx1">
                    <a:lumMod val="75000"/>
                    <a:lumOff val="25000"/>
                  </a:schemeClr>
                </a:solidFill>
              </a:rPr>
              <a:t> in the international human rights </a:t>
            </a:r>
            <a:br>
              <a:rPr lang="en-US" sz="2200" dirty="0">
                <a:solidFill>
                  <a:schemeClr val="tx1">
                    <a:lumMod val="75000"/>
                    <a:lumOff val="25000"/>
                  </a:schemeClr>
                </a:solidFill>
              </a:rPr>
            </a:br>
            <a:r>
              <a:rPr lang="en-US" sz="2200" dirty="0">
                <a:solidFill>
                  <a:schemeClr val="tx1">
                    <a:lumMod val="75000"/>
                    <a:lumOff val="25000"/>
                  </a:schemeClr>
                </a:solidFill>
              </a:rPr>
              <a:t>instruments scheduled to or declared under </a:t>
            </a:r>
            <a:br>
              <a:rPr lang="en-US" sz="2200" dirty="0">
                <a:solidFill>
                  <a:schemeClr val="tx1">
                    <a:lumMod val="75000"/>
                    <a:lumOff val="25000"/>
                  </a:schemeClr>
                </a:solidFill>
              </a:rPr>
            </a:br>
            <a:r>
              <a:rPr lang="en-US" sz="2200" dirty="0">
                <a:solidFill>
                  <a:schemeClr val="tx1">
                    <a:lumMod val="75000"/>
                    <a:lumOff val="25000"/>
                  </a:schemeClr>
                </a:solidFill>
              </a:rPr>
              <a:t>the AHRC Act.</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pic>
        <p:nvPicPr>
          <p:cNvPr id="6" name="Graphic 4">
            <a:extLst>
              <a:ext uri="{FF2B5EF4-FFF2-40B4-BE49-F238E27FC236}">
                <a16:creationId xmlns:a16="http://schemas.microsoft.com/office/drawing/2014/main" id="{621BB12B-0222-4B1F-B9A5-7432D56803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55262" y="3657691"/>
            <a:ext cx="3698075" cy="2519272"/>
          </a:xfrm>
          <a:prstGeom prst="rect">
            <a:avLst/>
          </a:prstGeom>
        </p:spPr>
      </p:pic>
    </p:spTree>
    <p:custDataLst>
      <p:tags r:id="rId1"/>
    </p:custDataLst>
    <p:extLst>
      <p:ext uri="{BB962C8B-B14F-4D97-AF65-F5344CB8AC3E}">
        <p14:creationId xmlns:p14="http://schemas.microsoft.com/office/powerpoint/2010/main" val="414153263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Any breach of human rights must be properly documented and reported to the AHRC.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Disability support workers must take the initiative and file a report while complying with their </a:t>
            </a:r>
            <a:r>
              <a:rPr lang="en-US" sz="2200" dirty="0" err="1">
                <a:solidFill>
                  <a:schemeClr val="tx1">
                    <a:lumMod val="75000"/>
                    <a:lumOff val="25000"/>
                  </a:schemeClr>
                </a:solidFill>
              </a:rPr>
              <a:t>organisation’s</a:t>
            </a:r>
            <a:r>
              <a:rPr lang="en-US" sz="2200" dirty="0">
                <a:solidFill>
                  <a:schemeClr val="tx1">
                    <a:lumMod val="75000"/>
                    <a:lumOff val="25000"/>
                  </a:schemeClr>
                </a:solidFill>
              </a:rPr>
              <a:t> policies and procedures.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Some </a:t>
            </a:r>
            <a:r>
              <a:rPr lang="en-US" sz="2200" dirty="0" err="1">
                <a:solidFill>
                  <a:schemeClr val="tx1">
                    <a:lumMod val="75000"/>
                    <a:lumOff val="25000"/>
                  </a:schemeClr>
                </a:solidFill>
              </a:rPr>
              <a:t>organisations</a:t>
            </a:r>
            <a:r>
              <a:rPr lang="en-US" sz="2200" dirty="0">
                <a:solidFill>
                  <a:schemeClr val="tx1">
                    <a:lumMod val="75000"/>
                    <a:lumOff val="25000"/>
                  </a:schemeClr>
                </a:solidFill>
              </a:rPr>
              <a:t> may have procedures that specify:</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What personal or sensitive information to include or leave out from the report</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Who to include as signatories in the report</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What evidence or other documents to attach to the report</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spTree>
    <p:custDataLst>
      <p:tags r:id="rId1"/>
    </p:custDataLst>
    <p:extLst>
      <p:ext uri="{BB962C8B-B14F-4D97-AF65-F5344CB8AC3E}">
        <p14:creationId xmlns:p14="http://schemas.microsoft.com/office/powerpoint/2010/main" val="76506274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b="1" dirty="0">
                <a:solidFill>
                  <a:schemeClr val="tx1">
                    <a:lumMod val="75000"/>
                    <a:lumOff val="25000"/>
                  </a:schemeClr>
                </a:solidFill>
              </a:rPr>
              <a:t>Responding to Breaches of Human Rights</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Once a breach of human rights is identified, it is critical to respond properly while making the report or waiting for a response from the AHRC.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Responding properly means providing temporary assistance.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Responding properly can include:</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explaining the situation or the identified breach to affected clients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providing updates on what has been done and what can be expected after the breach has been identified</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spTree>
    <p:custDataLst>
      <p:tags r:id="rId1"/>
    </p:custDataLst>
    <p:extLst>
      <p:ext uri="{BB962C8B-B14F-4D97-AF65-F5344CB8AC3E}">
        <p14:creationId xmlns:p14="http://schemas.microsoft.com/office/powerpoint/2010/main" val="274590085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Responding properly can include:</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reassuring clients that their best interest is being considered during the entire reporting process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providing alternatives or additional assistance to </a:t>
            </a:r>
            <a:r>
              <a:rPr lang="en-US" sz="2200" dirty="0" err="1">
                <a:solidFill>
                  <a:schemeClr val="tx1">
                    <a:lumMod val="75000"/>
                    <a:lumOff val="25000"/>
                  </a:schemeClr>
                </a:solidFill>
              </a:rPr>
              <a:t>minimise</a:t>
            </a:r>
            <a:r>
              <a:rPr lang="en-US" sz="2200" dirty="0">
                <a:solidFill>
                  <a:schemeClr val="tx1">
                    <a:lumMod val="75000"/>
                    <a:lumOff val="25000"/>
                  </a:schemeClr>
                </a:solidFill>
              </a:rPr>
              <a:t> the negative effects of the breach on the clients’ wellbeing</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communicating and </a:t>
            </a:r>
            <a:r>
              <a:rPr lang="en-US" sz="2200" dirty="0" err="1">
                <a:solidFill>
                  <a:schemeClr val="tx1">
                    <a:lumMod val="75000"/>
                    <a:lumOff val="25000"/>
                  </a:schemeClr>
                </a:solidFill>
              </a:rPr>
              <a:t>empathising</a:t>
            </a:r>
            <a:r>
              <a:rPr lang="en-US" sz="2200" dirty="0">
                <a:solidFill>
                  <a:schemeClr val="tx1">
                    <a:lumMod val="75000"/>
                    <a:lumOff val="25000"/>
                  </a:schemeClr>
                </a:solidFill>
              </a:rPr>
              <a:t> to prevent </a:t>
            </a:r>
            <a:br>
              <a:rPr lang="en-US" sz="2200" dirty="0">
                <a:solidFill>
                  <a:schemeClr val="tx1">
                    <a:lumMod val="75000"/>
                    <a:lumOff val="25000"/>
                  </a:schemeClr>
                </a:solidFill>
              </a:rPr>
            </a:br>
            <a:r>
              <a:rPr lang="en-US" sz="2200" dirty="0">
                <a:solidFill>
                  <a:schemeClr val="tx1">
                    <a:lumMod val="75000"/>
                    <a:lumOff val="25000"/>
                  </a:schemeClr>
                </a:solidFill>
              </a:rPr>
              <a:t>frustration and emotional backlash.</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pic>
        <p:nvPicPr>
          <p:cNvPr id="7" name="Graphic 4">
            <a:extLst>
              <a:ext uri="{FF2B5EF4-FFF2-40B4-BE49-F238E27FC236}">
                <a16:creationId xmlns:a16="http://schemas.microsoft.com/office/drawing/2014/main" id="{621BB12B-0222-4B1F-B9A5-7432D56803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55262" y="3736512"/>
            <a:ext cx="3698075" cy="2462434"/>
          </a:xfrm>
          <a:prstGeom prst="rect">
            <a:avLst/>
          </a:prstGeom>
        </p:spPr>
      </p:pic>
    </p:spTree>
    <p:custDataLst>
      <p:tags r:id="rId1"/>
    </p:custDataLst>
    <p:extLst>
      <p:ext uri="{BB962C8B-B14F-4D97-AF65-F5344CB8AC3E}">
        <p14:creationId xmlns:p14="http://schemas.microsoft.com/office/powerpoint/2010/main" val="36686366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b="1" dirty="0">
                <a:solidFill>
                  <a:schemeClr val="tx1">
                    <a:lumMod val="75000"/>
                    <a:lumOff val="25000"/>
                  </a:schemeClr>
                </a:solidFill>
              </a:rPr>
              <a:t>Reporting Breaches of Human Rights</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After submitting a report to the AHRC, the report will be treated as a complaint and will undergo a simple process that involves finding additional information and working towards a resolution.</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spTree>
    <p:custDataLst>
      <p:tags r:id="rId1"/>
    </p:custDataLst>
    <p:extLst>
      <p:ext uri="{BB962C8B-B14F-4D97-AF65-F5344CB8AC3E}">
        <p14:creationId xmlns:p14="http://schemas.microsoft.com/office/powerpoint/2010/main" val="316157291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 following steps outline the complaint process that follows the submission of a report of a breach of human rights:</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graphicFrame>
        <p:nvGraphicFramePr>
          <p:cNvPr id="6" name="Diagram 5"/>
          <p:cNvGraphicFramePr/>
          <p:nvPr>
            <p:extLst>
              <p:ext uri="{D42A27DB-BD31-4B8C-83A1-F6EECF244321}">
                <p14:modId xmlns:p14="http://schemas.microsoft.com/office/powerpoint/2010/main" val="1372102711"/>
              </p:ext>
            </p:extLst>
          </p:nvPr>
        </p:nvGraphicFramePr>
        <p:xfrm>
          <a:off x="2124709" y="2847975"/>
          <a:ext cx="7905115" cy="28717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ustDataLst>
      <p:tags r:id="rId1"/>
    </p:custDataLst>
    <p:extLst>
      <p:ext uri="{BB962C8B-B14F-4D97-AF65-F5344CB8AC3E}">
        <p14:creationId xmlns:p14="http://schemas.microsoft.com/office/powerpoint/2010/main" val="322312628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1258E-42A2-4A96-A264-9BF3D41554F8}"/>
              </a:ext>
            </a:extLst>
          </p:cNvPr>
          <p:cNvSpPr>
            <a:spLocks noGrp="1"/>
          </p:cNvSpPr>
          <p:nvPr>
            <p:ph type="title"/>
          </p:nvPr>
        </p:nvSpPr>
        <p:spPr>
          <a:xfrm>
            <a:off x="831850" y="0"/>
            <a:ext cx="5654675" cy="6858000"/>
          </a:xfrm>
        </p:spPr>
        <p:txBody>
          <a:bodyPr anchor="ctr">
            <a:noAutofit/>
          </a:bodyPr>
          <a:lstStyle/>
          <a:p>
            <a:r>
              <a:rPr lang="en-US" sz="4400" b="1" dirty="0">
                <a:solidFill>
                  <a:schemeClr val="tx1">
                    <a:lumMod val="50000"/>
                    <a:lumOff val="50000"/>
                  </a:schemeClr>
                </a:solidFill>
                <a:latin typeface="Arial" panose="020B0604020202020204" pitchFamily="34" charset="0"/>
                <a:cs typeface="Arial" panose="020B0604020202020204" pitchFamily="34" charset="0"/>
              </a:rPr>
              <a:t>2.5 Consult with the person to identify indications of abuse and neglect and report according to organisational policies and procedures and legislative requirements.</a:t>
            </a:r>
            <a:endParaRPr lang="en-AU" sz="4400" b="1" dirty="0">
              <a:solidFill>
                <a:schemeClr val="tx1">
                  <a:lumMod val="50000"/>
                  <a:lumOff val="50000"/>
                </a:schemeClr>
              </a:solidFill>
              <a:latin typeface="Arial" panose="020B0604020202020204" pitchFamily="34" charset="0"/>
              <a:cs typeface="Arial" panose="020B0604020202020204" pitchFamily="34" charset="0"/>
            </a:endParaRPr>
          </a:p>
        </p:txBody>
      </p:sp>
      <p:pic>
        <p:nvPicPr>
          <p:cNvPr id="5" name="Graphic 4">
            <a:extLst>
              <a:ext uri="{FF2B5EF4-FFF2-40B4-BE49-F238E27FC236}">
                <a16:creationId xmlns:a16="http://schemas.microsoft.com/office/drawing/2014/main" id="{621BB12B-0222-4B1F-B9A5-7432D56803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86525" y="1526523"/>
            <a:ext cx="5709500" cy="3804953"/>
          </a:xfrm>
          <a:prstGeom prst="rect">
            <a:avLst/>
          </a:prstGeom>
        </p:spPr>
      </p:pic>
    </p:spTree>
    <p:custDataLst>
      <p:tags r:id="rId1"/>
    </p:custDataLst>
    <p:extLst>
      <p:ext uri="{BB962C8B-B14F-4D97-AF65-F5344CB8AC3E}">
        <p14:creationId xmlns:p14="http://schemas.microsoft.com/office/powerpoint/2010/main" val="399473024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i="1" dirty="0">
                <a:solidFill>
                  <a:schemeClr val="tx1">
                    <a:lumMod val="75000"/>
                    <a:lumOff val="25000"/>
                  </a:schemeClr>
                </a:solidFill>
              </a:rPr>
              <a:t>Abuse</a:t>
            </a:r>
            <a:r>
              <a:rPr lang="en-US" sz="2200" dirty="0">
                <a:solidFill>
                  <a:schemeClr val="tx1">
                    <a:lumMod val="75000"/>
                    <a:lumOff val="25000"/>
                  </a:schemeClr>
                </a:solidFill>
              </a:rPr>
              <a:t> refers to all acts that cause physical, sexual, or mental injuries to a person. </a:t>
            </a:r>
          </a:p>
          <a:p>
            <a:pPr marL="0" indent="0">
              <a:lnSpc>
                <a:spcPct val="114000"/>
              </a:lnSpc>
              <a:spcBef>
                <a:spcPts val="600"/>
              </a:spcBef>
              <a:spcAft>
                <a:spcPts val="600"/>
              </a:spcAft>
              <a:buClr>
                <a:srgbClr val="1C96D3"/>
              </a:buClr>
              <a:buNone/>
            </a:pPr>
            <a:r>
              <a:rPr lang="en-US" sz="2200" i="1" dirty="0">
                <a:solidFill>
                  <a:schemeClr val="tx1">
                    <a:lumMod val="75000"/>
                    <a:lumOff val="25000"/>
                  </a:schemeClr>
                </a:solidFill>
              </a:rPr>
              <a:t>Neglect</a:t>
            </a:r>
            <a:r>
              <a:rPr lang="en-US" sz="2200" dirty="0">
                <a:solidFill>
                  <a:schemeClr val="tx1">
                    <a:lumMod val="75000"/>
                    <a:lumOff val="25000"/>
                  </a:schemeClr>
                </a:solidFill>
              </a:rPr>
              <a:t>, on the other hand, refers to inactions that also cause the same injuries.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Abuse and neglect are both serious offences that affect children, adults, and elders with and without disabilities.</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PWDs often endure greater abuse and/or neglect.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Many abusers take advantage of PWDs due to their perceived helplessness and inability to speak out or ask for assistance.</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spTree>
    <p:custDataLst>
      <p:tags r:id="rId1"/>
    </p:custDataLst>
    <p:extLst>
      <p:ext uri="{BB962C8B-B14F-4D97-AF65-F5344CB8AC3E}">
        <p14:creationId xmlns:p14="http://schemas.microsoft.com/office/powerpoint/2010/main" val="6664018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sz="3500"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As a disability support worker, you must assist your clients with disability to understand their rights.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Doing so involves: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using a media format that the person with disability will understand</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using simple terms and avoiding the use of technical, medical, or legal jargon</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providing example scenarios to explain each right and how they are essential to the client</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spTree>
    <p:custDataLst>
      <p:tags r:id="rId1"/>
    </p:custDataLst>
    <p:extLst>
      <p:ext uri="{BB962C8B-B14F-4D97-AF65-F5344CB8AC3E}">
        <p14:creationId xmlns:p14="http://schemas.microsoft.com/office/powerpoint/2010/main" val="144285453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307128"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PWDs are also targeted due to the following factors: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A person with disability can find it difficult to escape an abuser’s control if the abuser can threaten to harm the person’s family or withdraw financial support.</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A person with disability that has very little contact with people aside from their personal caregiver and support workers may not have advocates who can speak on their behalf to help them file a case for abuse.</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A person with disability, especially mental health and cognitive issues, may find it difficult to convince others of their condition and struggles.</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spTree>
    <p:custDataLst>
      <p:tags r:id="rId1"/>
    </p:custDataLst>
    <p:extLst>
      <p:ext uri="{BB962C8B-B14F-4D97-AF65-F5344CB8AC3E}">
        <p14:creationId xmlns:p14="http://schemas.microsoft.com/office/powerpoint/2010/main" val="329069335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You may also look out for the following indicators to check if your client is being neglected:</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developmental delay (in children and students with disability)</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excessive weight loss/gain</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prone to illness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sallow or sickly appearance</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pic>
        <p:nvPicPr>
          <p:cNvPr id="6" name="Graphic 4">
            <a:extLst>
              <a:ext uri="{FF2B5EF4-FFF2-40B4-BE49-F238E27FC236}">
                <a16:creationId xmlns:a16="http://schemas.microsoft.com/office/drawing/2014/main" id="{621BB12B-0222-4B1F-B9A5-7432D56803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6501" y="3519668"/>
            <a:ext cx="2519272" cy="2519272"/>
          </a:xfrm>
          <a:prstGeom prst="rect">
            <a:avLst/>
          </a:prstGeom>
        </p:spPr>
      </p:pic>
    </p:spTree>
    <p:custDataLst>
      <p:tags r:id="rId1"/>
    </p:custDataLst>
    <p:extLst>
      <p:ext uri="{BB962C8B-B14F-4D97-AF65-F5344CB8AC3E}">
        <p14:creationId xmlns:p14="http://schemas.microsoft.com/office/powerpoint/2010/main" val="191043570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You may also look out for the following indicators to check if your client is being neglected:</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abnormally high appetite, stealing or hoarding food</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smelly or dirty appearance</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having untreated medical conditions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reports of alcohol or drug abuse and devaluing attitude by a primary caregiver</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spTree>
    <p:custDataLst>
      <p:tags r:id="rId1"/>
    </p:custDataLst>
    <p:extLst>
      <p:ext uri="{BB962C8B-B14F-4D97-AF65-F5344CB8AC3E}">
        <p14:creationId xmlns:p14="http://schemas.microsoft.com/office/powerpoint/2010/main" val="68154025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When unsure of whether a </a:t>
            </a:r>
            <a:r>
              <a:rPr lang="en-US" sz="2200" dirty="0" err="1">
                <a:solidFill>
                  <a:schemeClr val="tx1">
                    <a:lumMod val="75000"/>
                    <a:lumOff val="25000"/>
                  </a:schemeClr>
                </a:solidFill>
              </a:rPr>
              <a:t>behaviour</a:t>
            </a:r>
            <a:r>
              <a:rPr lang="en-US" sz="2200" dirty="0">
                <a:solidFill>
                  <a:schemeClr val="tx1">
                    <a:lumMod val="75000"/>
                    <a:lumOff val="25000"/>
                  </a:schemeClr>
                </a:solidFill>
              </a:rPr>
              <a:t> indicates abuse or neglect, you can collect additional information or seek assistance from other staff to verify your suspicions.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After confirming that a client is indeed being abused or neglected, you must do the following:</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Ensure the safety of the person by providing a </a:t>
            </a:r>
            <a:br>
              <a:rPr lang="en-US" sz="2200" dirty="0">
                <a:solidFill>
                  <a:schemeClr val="tx1">
                    <a:lumMod val="75000"/>
                    <a:lumOff val="25000"/>
                  </a:schemeClr>
                </a:solidFill>
              </a:rPr>
            </a:br>
            <a:r>
              <a:rPr lang="en-US" sz="2200" dirty="0">
                <a:solidFill>
                  <a:schemeClr val="tx1">
                    <a:lumMod val="75000"/>
                    <a:lumOff val="25000"/>
                  </a:schemeClr>
                </a:solidFill>
              </a:rPr>
              <a:t>quiet space and some time to rest.</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Encourage them to contact a trusted friend or </a:t>
            </a:r>
            <a:br>
              <a:rPr lang="en-US" sz="2200" dirty="0">
                <a:solidFill>
                  <a:schemeClr val="tx1">
                    <a:lumMod val="75000"/>
                    <a:lumOff val="25000"/>
                  </a:schemeClr>
                </a:solidFill>
              </a:rPr>
            </a:br>
            <a:r>
              <a:rPr lang="en-US" sz="2200" dirty="0">
                <a:solidFill>
                  <a:schemeClr val="tx1">
                    <a:lumMod val="75000"/>
                    <a:lumOff val="25000"/>
                  </a:schemeClr>
                </a:solidFill>
              </a:rPr>
              <a:t>family member.</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pic>
        <p:nvPicPr>
          <p:cNvPr id="6" name="Graphic 4">
            <a:extLst>
              <a:ext uri="{FF2B5EF4-FFF2-40B4-BE49-F238E27FC236}">
                <a16:creationId xmlns:a16="http://schemas.microsoft.com/office/drawing/2014/main" id="{621BB12B-0222-4B1F-B9A5-7432D56803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55262" y="3684136"/>
            <a:ext cx="3698075" cy="2466381"/>
          </a:xfrm>
          <a:prstGeom prst="rect">
            <a:avLst/>
          </a:prstGeom>
        </p:spPr>
      </p:pic>
    </p:spTree>
    <p:custDataLst>
      <p:tags r:id="rId1"/>
    </p:custDataLst>
    <p:extLst>
      <p:ext uri="{BB962C8B-B14F-4D97-AF65-F5344CB8AC3E}">
        <p14:creationId xmlns:p14="http://schemas.microsoft.com/office/powerpoint/2010/main" val="278358189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After confirming that a client is indeed being abused or neglected, you must do the following:</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Explain what is happening and what the client’s options are.</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Let the client make their own decision on what to do next.</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If the person’s safety is at risk, contact the relevant authorities.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Report the case following your </a:t>
            </a:r>
            <a:r>
              <a:rPr lang="en-US" sz="2200" dirty="0" err="1">
                <a:solidFill>
                  <a:schemeClr val="tx1">
                    <a:lumMod val="75000"/>
                    <a:lumOff val="25000"/>
                  </a:schemeClr>
                </a:solidFill>
              </a:rPr>
              <a:t>organisation’s</a:t>
            </a:r>
            <a:r>
              <a:rPr lang="en-US" sz="2200" dirty="0">
                <a:solidFill>
                  <a:schemeClr val="tx1">
                    <a:lumMod val="75000"/>
                    <a:lumOff val="25000"/>
                  </a:schemeClr>
                </a:solidFill>
              </a:rPr>
              <a:t> policies and procedures.</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spTree>
    <p:custDataLst>
      <p:tags r:id="rId1"/>
    </p:custDataLst>
    <p:extLst>
      <p:ext uri="{BB962C8B-B14F-4D97-AF65-F5344CB8AC3E}">
        <p14:creationId xmlns:p14="http://schemas.microsoft.com/office/powerpoint/2010/main" val="245350982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71A6C9B-E982-4ED2-B32D-A345B6FD822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1069902" y="5816963"/>
            <a:ext cx="720000" cy="720000"/>
          </a:xfrm>
          <a:prstGeom prst="rect">
            <a:avLst/>
          </a:prstGeom>
        </p:spPr>
      </p:pic>
      <p:pic>
        <p:nvPicPr>
          <p:cNvPr id="6" name="Picture 5">
            <a:extLst>
              <a:ext uri="{FF2B5EF4-FFF2-40B4-BE49-F238E27FC236}">
                <a16:creationId xmlns:a16="http://schemas.microsoft.com/office/drawing/2014/main" id="{5EFF0B8F-D7A9-44F8-A986-6EA9CE0EB1C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46384" y="2023"/>
            <a:ext cx="10280931" cy="6853954"/>
          </a:xfrm>
          <a:prstGeom prst="rect">
            <a:avLst/>
          </a:prstGeom>
        </p:spPr>
      </p:pic>
      <p:sp>
        <p:nvSpPr>
          <p:cNvPr id="7" name="Rectangle 6">
            <a:extLst>
              <a:ext uri="{FF2B5EF4-FFF2-40B4-BE49-F238E27FC236}">
                <a16:creationId xmlns:a16="http://schemas.microsoft.com/office/drawing/2014/main" id="{D011A4AE-5FFD-4296-BC78-AC012FE09D9A}"/>
              </a:ext>
            </a:extLst>
          </p:cNvPr>
          <p:cNvSpPr/>
          <p:nvPr/>
        </p:nvSpPr>
        <p:spPr>
          <a:xfrm>
            <a:off x="3941345" y="0"/>
            <a:ext cx="5983705" cy="6858000"/>
          </a:xfrm>
          <a:prstGeom prst="rect">
            <a:avLst/>
          </a:prstGeom>
          <a:gradFill flip="none" rotWithShape="1">
            <a:gsLst>
              <a:gs pos="64593">
                <a:srgbClr val="FFFFFF">
                  <a:alpha val="70000"/>
                </a:srgbClr>
              </a:gs>
              <a:gs pos="26556">
                <a:srgbClr val="FFFFFF"/>
              </a:gs>
              <a:gs pos="38100">
                <a:schemeClr val="bg1">
                  <a:alpha val="90000"/>
                </a:schemeClr>
              </a:gs>
              <a:gs pos="0">
                <a:schemeClr val="bg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b="1" dirty="0">
                <a:solidFill>
                  <a:schemeClr val="tx1">
                    <a:lumMod val="75000"/>
                    <a:lumOff val="25000"/>
                  </a:schemeClr>
                </a:solidFill>
              </a:rPr>
              <a:t>Mandatory Reporting</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In cases where you suspect that a child is the victim of abuse or </a:t>
            </a:r>
            <a:br>
              <a:rPr lang="en-US" sz="2200" dirty="0">
                <a:solidFill>
                  <a:schemeClr val="tx1">
                    <a:lumMod val="75000"/>
                    <a:lumOff val="25000"/>
                  </a:schemeClr>
                </a:solidFill>
              </a:rPr>
            </a:br>
            <a:r>
              <a:rPr lang="en-US" sz="2200" dirty="0">
                <a:solidFill>
                  <a:schemeClr val="tx1">
                    <a:lumMod val="75000"/>
                    <a:lumOff val="25000"/>
                  </a:schemeClr>
                </a:solidFill>
              </a:rPr>
              <a:t>neglect, you are obligated to report the case to the proper </a:t>
            </a:r>
            <a:br>
              <a:rPr lang="en-US" sz="2200" dirty="0">
                <a:solidFill>
                  <a:schemeClr val="tx1">
                    <a:lumMod val="75000"/>
                    <a:lumOff val="25000"/>
                  </a:schemeClr>
                </a:solidFill>
              </a:rPr>
            </a:br>
            <a:r>
              <a:rPr lang="en-US" sz="2200" dirty="0">
                <a:solidFill>
                  <a:schemeClr val="tx1">
                    <a:lumMod val="75000"/>
                    <a:lumOff val="25000"/>
                  </a:schemeClr>
                </a:solidFill>
              </a:rPr>
              <a:t>authorities as a mandatory reporter.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Mandatory reporters do not have to discuss their observations </a:t>
            </a:r>
            <a:br>
              <a:rPr lang="en-US" sz="2200" dirty="0">
                <a:solidFill>
                  <a:schemeClr val="tx1">
                    <a:lumMod val="75000"/>
                    <a:lumOff val="25000"/>
                  </a:schemeClr>
                </a:solidFill>
              </a:rPr>
            </a:br>
            <a:r>
              <a:rPr lang="en-US" sz="2200" dirty="0">
                <a:solidFill>
                  <a:schemeClr val="tx1">
                    <a:lumMod val="75000"/>
                    <a:lumOff val="25000"/>
                  </a:schemeClr>
                </a:solidFill>
              </a:rPr>
              <a:t>with the child’s parents.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Instead, they are expected to contact the authorities </a:t>
            </a:r>
            <a:br>
              <a:rPr lang="en-US" sz="2200" dirty="0">
                <a:solidFill>
                  <a:schemeClr val="tx1">
                    <a:lumMod val="75000"/>
                    <a:lumOff val="25000"/>
                  </a:schemeClr>
                </a:solidFill>
              </a:rPr>
            </a:br>
            <a:r>
              <a:rPr lang="en-US" sz="2200" dirty="0">
                <a:solidFill>
                  <a:schemeClr val="tx1">
                    <a:lumMod val="75000"/>
                    <a:lumOff val="25000"/>
                  </a:schemeClr>
                </a:solidFill>
              </a:rPr>
              <a:t>immediately.</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Tree>
    <p:custDataLst>
      <p:tags r:id="rId1"/>
    </p:custDataLst>
    <p:extLst>
      <p:ext uri="{BB962C8B-B14F-4D97-AF65-F5344CB8AC3E}">
        <p14:creationId xmlns:p14="http://schemas.microsoft.com/office/powerpoint/2010/main" val="60418949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 following are some professions that are required to be mandatory reporters: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Health care – registered medical practitioners, specialists, enrolled and registered nurses, registered midwives, occupational therapists, speech pathologists, psychologists, dentists and other allied health professionals working in sole practice or in public or private health practices.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Welfare – registered psychologists, social workers, caseworkers and youth workers.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Education – teachers, counsellors</a:t>
            </a:r>
            <a:r>
              <a:rPr lang="en-US" sz="2200">
                <a:solidFill>
                  <a:schemeClr val="tx1">
                    <a:lumMod val="75000"/>
                    <a:lumOff val="25000"/>
                  </a:schemeClr>
                </a:solidFill>
              </a:rPr>
              <a:t>, principals.</a:t>
            </a:r>
            <a:endParaRPr lang="en-US" sz="2200" dirty="0">
              <a:solidFill>
                <a:schemeClr val="tx1">
                  <a:lumMod val="75000"/>
                  <a:lumOff val="25000"/>
                </a:schemeClr>
              </a:solidFill>
            </a:endParaRP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spTree>
    <p:custDataLst>
      <p:tags r:id="rId1"/>
    </p:custDataLst>
    <p:extLst>
      <p:ext uri="{BB962C8B-B14F-4D97-AF65-F5344CB8AC3E}">
        <p14:creationId xmlns:p14="http://schemas.microsoft.com/office/powerpoint/2010/main" val="38655034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b="1" dirty="0">
              <a:solidFill>
                <a:srgbClr val="FF595E"/>
              </a:solidFill>
              <a:latin typeface="+mn-lt"/>
            </a:endParaRPr>
          </a:p>
        </p:txBody>
      </p:sp>
      <p:sp>
        <p:nvSpPr>
          <p:cNvPr id="8"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The following are some professions that are required to be mandatory reporters: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Children’s services – child care workers, family day </a:t>
            </a:r>
            <a:r>
              <a:rPr lang="en-US" sz="2200" dirty="0" err="1">
                <a:solidFill>
                  <a:schemeClr val="tx1">
                    <a:lumMod val="75000"/>
                    <a:lumOff val="25000"/>
                  </a:schemeClr>
                </a:solidFill>
              </a:rPr>
              <a:t>carers</a:t>
            </a:r>
            <a:r>
              <a:rPr lang="en-US" sz="2200" dirty="0">
                <a:solidFill>
                  <a:schemeClr val="tx1">
                    <a:lumMod val="75000"/>
                    <a:lumOff val="25000"/>
                  </a:schemeClr>
                </a:solidFill>
              </a:rPr>
              <a:t> and home-based </a:t>
            </a:r>
            <a:r>
              <a:rPr lang="en-US" sz="2200" dirty="0" err="1">
                <a:solidFill>
                  <a:schemeClr val="tx1">
                    <a:lumMod val="75000"/>
                    <a:lumOff val="25000"/>
                  </a:schemeClr>
                </a:solidFill>
              </a:rPr>
              <a:t>carers</a:t>
            </a:r>
            <a:r>
              <a:rPr lang="en-US" sz="2200" dirty="0">
                <a:solidFill>
                  <a:schemeClr val="tx1">
                    <a:lumMod val="75000"/>
                    <a:lumOff val="25000"/>
                  </a:schemeClr>
                </a:solidFill>
              </a:rPr>
              <a:t>.</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Residential services – refuge workers, community housing providers.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Law enforcement – police.</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Disability services – disability support workers and personal care workers.</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spTree>
    <p:custDataLst>
      <p:tags r:id="rId1"/>
    </p:custDataLst>
    <p:extLst>
      <p:ext uri="{BB962C8B-B14F-4D97-AF65-F5344CB8AC3E}">
        <p14:creationId xmlns:p14="http://schemas.microsoft.com/office/powerpoint/2010/main" val="299029109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a:lstStyle/>
          <a:p>
            <a:r>
              <a:rPr lang="en-AU" b="1" dirty="0">
                <a:solidFill>
                  <a:srgbClr val="FF595E"/>
                </a:solidFill>
                <a:latin typeface="+mn-lt"/>
              </a:rPr>
              <a:t>What have we learned?</a:t>
            </a: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None/>
            </a:pPr>
            <a:r>
              <a:rPr lang="en-AU" sz="2200" b="1" dirty="0">
                <a:solidFill>
                  <a:schemeClr val="tx1">
                    <a:lumMod val="75000"/>
                    <a:lumOff val="25000"/>
                  </a:schemeClr>
                </a:solidFill>
              </a:rPr>
              <a:t>In this part of the session, we have covered:</a:t>
            </a:r>
          </a:p>
          <a:p>
            <a:pPr>
              <a:lnSpc>
                <a:spcPct val="114000"/>
              </a:lnSpc>
              <a:spcBef>
                <a:spcPts val="600"/>
              </a:spcBef>
              <a:spcAft>
                <a:spcPts val="600"/>
              </a:spcAft>
              <a:buClr>
                <a:srgbClr val="1C96D3"/>
              </a:buClr>
              <a:buFont typeface="Wingdings" panose="05000000000000000000" pitchFamily="2" charset="2"/>
              <a:buChar char="ü"/>
            </a:pPr>
            <a:r>
              <a:rPr lang="en-US" sz="2200" dirty="0">
                <a:solidFill>
                  <a:schemeClr val="tx1">
                    <a:lumMod val="75000"/>
                    <a:lumOff val="25000"/>
                  </a:schemeClr>
                </a:solidFill>
              </a:rPr>
              <a:t>Demonstrate commitment to empowerment for people with disability</a:t>
            </a:r>
          </a:p>
          <a:p>
            <a:pPr>
              <a:lnSpc>
                <a:spcPct val="114000"/>
              </a:lnSpc>
              <a:spcBef>
                <a:spcPts val="600"/>
              </a:spcBef>
              <a:spcAft>
                <a:spcPts val="600"/>
              </a:spcAft>
              <a:buClr>
                <a:srgbClr val="1C96D3"/>
              </a:buClr>
              <a:buFont typeface="Wingdings" panose="05000000000000000000" pitchFamily="2" charset="2"/>
              <a:buChar char="ü"/>
            </a:pPr>
            <a:r>
              <a:rPr lang="en-US" sz="2200" dirty="0">
                <a:solidFill>
                  <a:schemeClr val="tx1">
                    <a:lumMod val="75000"/>
                    <a:lumOff val="25000"/>
                  </a:schemeClr>
                </a:solidFill>
              </a:rPr>
              <a:t>Foster human rights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Facilitate choice and self-determination</a:t>
            </a:r>
          </a:p>
          <a:p>
            <a:pPr>
              <a:lnSpc>
                <a:spcPct val="114000"/>
              </a:lnSpc>
              <a:spcBef>
                <a:spcPts val="600"/>
              </a:spcBef>
              <a:spcAft>
                <a:spcPts val="600"/>
              </a:spcAft>
              <a:buClr>
                <a:srgbClr val="1C96D3"/>
              </a:buClr>
              <a:buFont typeface="Wingdings" panose="05000000000000000000" pitchFamily="2" charset="2"/>
              <a:buChar char="§"/>
            </a:pPr>
            <a:endParaRPr lang="en-AU" sz="2200" dirty="0">
              <a:solidFill>
                <a:schemeClr val="tx1">
                  <a:lumMod val="75000"/>
                  <a:lumOff val="25000"/>
                </a:schemeClr>
              </a:solidFill>
            </a:endParaRPr>
          </a:p>
        </p:txBody>
      </p:sp>
      <p:pic>
        <p:nvPicPr>
          <p:cNvPr id="12" name="Graphic 11" descr="Open book with table lamp, books, pen and pencil">
            <a:extLst>
              <a:ext uri="{FF2B5EF4-FFF2-40B4-BE49-F238E27FC236}">
                <a16:creationId xmlns:a16="http://schemas.microsoft.com/office/drawing/2014/main" id="{9700A7B7-117C-4171-A8DD-0A67FB07C963}"/>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53300" y="2019300"/>
            <a:ext cx="4838700" cy="4838700"/>
          </a:xfrm>
          <a:prstGeom prst="rect">
            <a:avLst/>
          </a:prstGeom>
        </p:spPr>
      </p:pic>
    </p:spTree>
    <p:custDataLst>
      <p:tags r:id="rId1"/>
    </p:custDataLst>
    <p:extLst>
      <p:ext uri="{BB962C8B-B14F-4D97-AF65-F5344CB8AC3E}">
        <p14:creationId xmlns:p14="http://schemas.microsoft.com/office/powerpoint/2010/main" val="27720734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endParaRPr lang="en-AU" sz="3500" b="1" dirty="0">
              <a:solidFill>
                <a:srgbClr val="FF595E"/>
              </a:solidFill>
              <a:latin typeface="+mn-lt"/>
            </a:endParaRPr>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Doing so involves: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providing a list of steps that a person with disability must take when they feel that their rights are being infringed upon</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answering questions about rights in a way that is clear, respectful, and tactful</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in cases where children are involved, speaking about the child’s rights with their parents or primary caregivers.</a:t>
            </a:r>
          </a:p>
          <a:p>
            <a:pPr>
              <a:lnSpc>
                <a:spcPct val="114000"/>
              </a:lnSpc>
              <a:spcBef>
                <a:spcPts val="600"/>
              </a:spcBef>
              <a:spcAft>
                <a:spcPts val="600"/>
              </a:spcAft>
              <a:buClr>
                <a:srgbClr val="1C96D3"/>
              </a:buClr>
              <a:buFont typeface="Wingdings" panose="05000000000000000000" pitchFamily="2" charset="2"/>
              <a:buChar char="§"/>
            </a:pPr>
            <a:r>
              <a:rPr lang="en-US" sz="2200" dirty="0">
                <a:solidFill>
                  <a:schemeClr val="tx1">
                    <a:lumMod val="75000"/>
                    <a:lumOff val="25000"/>
                  </a:schemeClr>
                </a:solidFill>
              </a:rPr>
              <a:t>using a rights-based approach to uphold the rights of clients with disability in various areas of service</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spTree>
    <p:custDataLst>
      <p:tags r:id="rId1"/>
    </p:custDataLst>
    <p:extLst>
      <p:ext uri="{BB962C8B-B14F-4D97-AF65-F5344CB8AC3E}">
        <p14:creationId xmlns:p14="http://schemas.microsoft.com/office/powerpoint/2010/main" val="24902764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EFF0B8F-D7A9-44F8-A986-6EA9CE0EB1C6}"/>
              </a:ext>
            </a:extLst>
          </p:cNvPr>
          <p:cNvPicPr>
            <a:picLocks noChangeAspect="1"/>
          </p:cNvPicPr>
          <p:nvPr/>
        </p:nvPicPr>
        <p:blipFill rotWithShape="1">
          <a:blip r:embed="rId3">
            <a:extLst>
              <a:ext uri="{28A0092B-C50C-407E-A947-70E740481C1C}">
                <a14:useLocalDpi xmlns:a14="http://schemas.microsoft.com/office/drawing/2010/main" val="0"/>
              </a:ext>
            </a:extLst>
          </a:blip>
          <a:srcRect l="15083" t="6079" r="9771"/>
          <a:stretch/>
        </p:blipFill>
        <p:spPr>
          <a:xfrm>
            <a:off x="4008020" y="0"/>
            <a:ext cx="9955630" cy="6857999"/>
          </a:xfrm>
          <a:prstGeom prst="rect">
            <a:avLst/>
          </a:prstGeom>
        </p:spPr>
      </p:pic>
      <p:sp>
        <p:nvSpPr>
          <p:cNvPr id="7" name="Rectangle 6">
            <a:extLst>
              <a:ext uri="{FF2B5EF4-FFF2-40B4-BE49-F238E27FC236}">
                <a16:creationId xmlns:a16="http://schemas.microsoft.com/office/drawing/2014/main" id="{D011A4AE-5FFD-4296-BC78-AC012FE09D9A}"/>
              </a:ext>
            </a:extLst>
          </p:cNvPr>
          <p:cNvSpPr/>
          <p:nvPr/>
        </p:nvSpPr>
        <p:spPr>
          <a:xfrm>
            <a:off x="3941345" y="0"/>
            <a:ext cx="5983705" cy="6858000"/>
          </a:xfrm>
          <a:prstGeom prst="rect">
            <a:avLst/>
          </a:prstGeom>
          <a:gradFill flip="none" rotWithShape="1">
            <a:gsLst>
              <a:gs pos="64593">
                <a:srgbClr val="FFFFFF">
                  <a:alpha val="70000"/>
                </a:srgbClr>
              </a:gs>
              <a:gs pos="26556">
                <a:srgbClr val="FFFFFF"/>
              </a:gs>
              <a:gs pos="38100">
                <a:schemeClr val="bg1">
                  <a:alpha val="90000"/>
                </a:schemeClr>
              </a:gs>
              <a:gs pos="0">
                <a:schemeClr val="bg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Content Placeholder 2">
            <a:extLst>
              <a:ext uri="{FF2B5EF4-FFF2-40B4-BE49-F238E27FC236}">
                <a16:creationId xmlns:a16="http://schemas.microsoft.com/office/drawing/2014/main" id="{042D9E7B-D1BB-4A59-8D12-11E6C2FA55AC}"/>
              </a:ext>
            </a:extLst>
          </p:cNvPr>
          <p:cNvSpPr>
            <a:spLocks noGrp="1"/>
          </p:cNvSpPr>
          <p:nvPr>
            <p:ph idx="1"/>
          </p:nvPr>
        </p:nvSpPr>
        <p:spPr>
          <a:xfrm>
            <a:off x="838200" y="1825625"/>
            <a:ext cx="10086975" cy="4351338"/>
          </a:xfrm>
        </p:spPr>
        <p:txBody>
          <a:bodyPr>
            <a:normAutofit/>
          </a:bodyPr>
          <a:lstStyle/>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Human rights-based approaches turn human rights into actual policies and practices.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A human rights-based approach transcends the </a:t>
            </a:r>
            <a:r>
              <a:rPr lang="en-US" sz="2200" i="1" dirty="0">
                <a:solidFill>
                  <a:schemeClr val="tx1">
                    <a:lumMod val="75000"/>
                    <a:lumOff val="25000"/>
                  </a:schemeClr>
                </a:solidFill>
              </a:rPr>
              <a:t>what</a:t>
            </a:r>
            <a:r>
              <a:rPr lang="en-US" sz="2200" dirty="0">
                <a:solidFill>
                  <a:schemeClr val="tx1">
                    <a:lumMod val="75000"/>
                    <a:lumOff val="25000"/>
                  </a:schemeClr>
                </a:solidFill>
              </a:rPr>
              <a:t> of human rights (the rights themselves) and focuses more on the </a:t>
            </a:r>
            <a:r>
              <a:rPr lang="en-US" sz="2200" i="1" dirty="0">
                <a:solidFill>
                  <a:schemeClr val="tx1">
                    <a:lumMod val="75000"/>
                    <a:lumOff val="25000"/>
                  </a:schemeClr>
                </a:solidFill>
              </a:rPr>
              <a:t>how</a:t>
            </a:r>
            <a:r>
              <a:rPr lang="en-US" sz="2200" dirty="0">
                <a:solidFill>
                  <a:schemeClr val="tx1">
                    <a:lumMod val="75000"/>
                    <a:lumOff val="25000"/>
                  </a:schemeClr>
                </a:solidFill>
              </a:rPr>
              <a:t> (the implementation and exercise of these rights). </a:t>
            </a:r>
          </a:p>
          <a:p>
            <a:pPr marL="0" indent="0">
              <a:lnSpc>
                <a:spcPct val="114000"/>
              </a:lnSpc>
              <a:spcBef>
                <a:spcPts val="600"/>
              </a:spcBef>
              <a:spcAft>
                <a:spcPts val="600"/>
              </a:spcAft>
              <a:buClr>
                <a:srgbClr val="1C96D3"/>
              </a:buClr>
              <a:buNone/>
            </a:pPr>
            <a:r>
              <a:rPr lang="en-US" sz="2200" dirty="0">
                <a:solidFill>
                  <a:schemeClr val="tx1">
                    <a:lumMod val="75000"/>
                    <a:lumOff val="25000"/>
                  </a:schemeClr>
                </a:solidFill>
              </a:rPr>
              <a:t>Mainly, human rights-based approaches use human rights as a basis for taking care of clients with disability.</a:t>
            </a:r>
          </a:p>
        </p:txBody>
      </p:sp>
      <p:sp>
        <p:nvSpPr>
          <p:cNvPr id="5" name="Rectangle 4">
            <a:extLst>
              <a:ext uri="{FF2B5EF4-FFF2-40B4-BE49-F238E27FC236}">
                <a16:creationId xmlns:a16="http://schemas.microsoft.com/office/drawing/2014/main" id="{CD165E52-92B3-40D4-949D-279EB90F3F9E}"/>
              </a:ext>
            </a:extLst>
          </p:cNvPr>
          <p:cNvSpPr/>
          <p:nvPr/>
        </p:nvSpPr>
        <p:spPr>
          <a:xfrm>
            <a:off x="0" y="6277768"/>
            <a:ext cx="9004300" cy="215107"/>
          </a:xfrm>
          <a:prstGeom prst="rect">
            <a:avLst/>
          </a:prstGeom>
          <a:solidFill>
            <a:srgbClr val="FF5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8900"/>
            <a:r>
              <a:rPr lang="en-US" sz="1050" i="1" dirty="0"/>
              <a:t>Foster Human Rights</a:t>
            </a:r>
            <a:endParaRPr lang="en-PH" sz="1050" i="1" dirty="0"/>
          </a:p>
        </p:txBody>
      </p:sp>
      <p:sp>
        <p:nvSpPr>
          <p:cNvPr id="2" name="Title 1">
            <a:extLst>
              <a:ext uri="{FF2B5EF4-FFF2-40B4-BE49-F238E27FC236}">
                <a16:creationId xmlns:a16="http://schemas.microsoft.com/office/drawing/2014/main" id="{70AB3EF6-BB7D-4D73-9C21-731770A78952}"/>
              </a:ext>
            </a:extLst>
          </p:cNvPr>
          <p:cNvSpPr>
            <a:spLocks noGrp="1"/>
          </p:cNvSpPr>
          <p:nvPr>
            <p:ph type="title"/>
          </p:nvPr>
        </p:nvSpPr>
        <p:spPr>
          <a:xfrm>
            <a:off x="838200" y="365125"/>
            <a:ext cx="10086975" cy="1325563"/>
          </a:xfrm>
        </p:spPr>
        <p:txBody>
          <a:bodyPr vert="horz" lIns="91440" tIns="45720" rIns="91440" bIns="45720" rtlCol="0" anchor="ctr">
            <a:normAutofit/>
          </a:bodyPr>
          <a:lstStyle/>
          <a:p>
            <a:r>
              <a:rPr lang="en-US" sz="3500" b="1" dirty="0">
                <a:solidFill>
                  <a:srgbClr val="FF595E"/>
                </a:solidFill>
                <a:latin typeface="+mn-lt"/>
              </a:rPr>
              <a:t>Rights-based approaches in assisting persons with disabilities to understand their rights</a:t>
            </a:r>
            <a:endParaRPr lang="en-AU" sz="3500" b="1" dirty="0">
              <a:solidFill>
                <a:srgbClr val="FF595E"/>
              </a:solidFill>
              <a:latin typeface="+mn-lt"/>
            </a:endParaRPr>
          </a:p>
        </p:txBody>
      </p:sp>
    </p:spTree>
    <p:custDataLst>
      <p:tags r:id="rId1"/>
    </p:custDataLst>
    <p:extLst>
      <p:ext uri="{BB962C8B-B14F-4D97-AF65-F5344CB8AC3E}">
        <p14:creationId xmlns:p14="http://schemas.microsoft.com/office/powerpoint/2010/main" val="303852973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78"/>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Custom 6">
      <a:dk1>
        <a:sysClr val="windowText" lastClr="000000"/>
      </a:dk1>
      <a:lt1>
        <a:sysClr val="window" lastClr="FFFFFF"/>
      </a:lt1>
      <a:dk2>
        <a:srgbClr val="44546A"/>
      </a:dk2>
      <a:lt2>
        <a:srgbClr val="E7E6E6"/>
      </a:lt2>
      <a:accent1>
        <a:srgbClr val="4472C4"/>
      </a:accent1>
      <a:accent2>
        <a:srgbClr val="D73329"/>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SharedWithUsers xmlns="6cecd733-34d5-425b-8041-9161b6f347cb">
      <UserInfo>
        <DisplayName/>
        <AccountId xsi:nil="true"/>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9C76BE4EE09C914C80F3055E567C11D1" ma:contentTypeVersion="13" ma:contentTypeDescription="Create a new document." ma:contentTypeScope="" ma:versionID="8733231cdfb2b1cbd6c738d1576fdf4e">
  <xsd:schema xmlns:xsd="http://www.w3.org/2001/XMLSchema" xmlns:xs="http://www.w3.org/2001/XMLSchema" xmlns:p="http://schemas.microsoft.com/office/2006/metadata/properties" xmlns:ns1="http://schemas.microsoft.com/sharepoint/v3" xmlns:ns2="ed3e1d26-d097-480e-bb30-4b1a489443bf" xmlns:ns3="6cecd733-34d5-425b-8041-9161b6f347cb" targetNamespace="http://schemas.microsoft.com/office/2006/metadata/properties" ma:root="true" ma:fieldsID="20a8b51f13c206941816bfa4690fe495" ns1:_="" ns2:_="" ns3:_="">
    <xsd:import namespace="http://schemas.microsoft.com/sharepoint/v3"/>
    <xsd:import namespace="ed3e1d26-d097-480e-bb30-4b1a489443bf"/>
    <xsd:import namespace="6cecd733-34d5-425b-8041-9161b6f347cb"/>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3:SharedWithUsers" minOccurs="0"/>
                <xsd:element ref="ns3:SharedWithDetails" minOccurs="0"/>
                <xsd:element ref="ns2:MediaServiceEventHashCode" minOccurs="0"/>
                <xsd:element ref="ns2:MediaServiceGenerationTime" minOccurs="0"/>
                <xsd:element ref="ns2:MediaServiceAutoKeyPoints" minOccurs="0"/>
                <xsd:element ref="ns2:MediaServiceKeyPoint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9" nillable="true" ma:displayName="Unified Compliance Policy Properties" ma:hidden="true" ma:internalName="_ip_UnifiedCompliancePolicyProperties">
      <xsd:simpleType>
        <xsd:restriction base="dms:Note"/>
      </xsd:simpleType>
    </xsd:element>
    <xsd:element name="_ip_UnifiedCompliancePolicyUIAction" ma:index="2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d3e1d26-d097-480e-bb30-4b1a489443bf"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DateTaken" ma:index="10" nillable="true" ma:displayName="MediaServiceDateTaken" ma:description="" ma:hidden="true" ma:internalName="MediaServiceDateTaken" ma:readOnly="true">
      <xsd:simpleType>
        <xsd:restriction base="dms:Text"/>
      </xsd:simpleType>
    </xsd:element>
    <xsd:element name="MediaServiceAutoTags" ma:index="11" nillable="true" ma:displayName="MediaServiceAutoTags" ma:description=""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cecd733-34d5-425b-8041-9161b6f347cb"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9DFF376-D503-4451-98A5-28499D684D0B}">
  <ds:schemaRefs>
    <ds:schemaRef ds:uri="http://schemas.microsoft.com/office/infopath/2007/PartnerControls"/>
    <ds:schemaRef ds:uri="http://schemas.microsoft.com/office/2006/documentManagement/types"/>
    <ds:schemaRef ds:uri="http://purl.org/dc/elements/1.1/"/>
    <ds:schemaRef ds:uri="http://schemas.microsoft.com/office/2006/metadata/properties"/>
    <ds:schemaRef ds:uri="6cecd733-34d5-425b-8041-9161b6f347cb"/>
    <ds:schemaRef ds:uri="http://purl.org/dc/terms/"/>
    <ds:schemaRef ds:uri="http://schemas.openxmlformats.org/package/2006/metadata/core-properties"/>
    <ds:schemaRef ds:uri="http://purl.org/dc/dcmitype/"/>
    <ds:schemaRef ds:uri="9070b689-7605-479f-8804-a59ee445c744"/>
    <ds:schemaRef ds:uri="http://www.w3.org/XML/1998/namespace"/>
    <ds:schemaRef ds:uri="http://schemas.microsoft.com/sharepoint/v3"/>
  </ds:schemaRefs>
</ds:datastoreItem>
</file>

<file path=customXml/itemProps2.xml><?xml version="1.0" encoding="utf-8"?>
<ds:datastoreItem xmlns:ds="http://schemas.openxmlformats.org/officeDocument/2006/customXml" ds:itemID="{9C4ECD73-6B26-48E0-9CAD-D010B13C7B1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d3e1d26-d097-480e-bb30-4b1a489443bf"/>
    <ds:schemaRef ds:uri="6cecd733-34d5-425b-8041-9161b6f347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B229EFB-6C75-42DB-A179-188C3AC3AC6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Facet</Template>
  <TotalTime>3072</TotalTime>
  <Words>4704</Words>
  <Application>Microsoft Office PowerPoint</Application>
  <PresentationFormat>Widescreen</PresentationFormat>
  <Paragraphs>431</Paragraphs>
  <Slides>78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78</vt:i4>
      </vt:variant>
    </vt:vector>
  </HeadingPairs>
  <TitlesOfParts>
    <vt:vector size="83" baseType="lpstr">
      <vt:lpstr>Arial</vt:lpstr>
      <vt:lpstr>Calibri</vt:lpstr>
      <vt:lpstr>Calibri Light</vt:lpstr>
      <vt:lpstr>Wingdings</vt:lpstr>
      <vt:lpstr>Office Theme</vt:lpstr>
      <vt:lpstr>Foster Human Rights</vt:lpstr>
      <vt:lpstr>PowerPoint Presentation</vt:lpstr>
      <vt:lpstr>PowerPoint Presentation</vt:lpstr>
      <vt:lpstr>2.1 Assist the person with disability to understand their rights</vt:lpstr>
      <vt:lpstr>PowerPoint Presentation</vt:lpstr>
      <vt:lpstr>PowerPoint Presentation</vt:lpstr>
      <vt:lpstr>PowerPoint Presentation</vt:lpstr>
      <vt:lpstr>PowerPoint Presentation</vt:lpstr>
      <vt:lpstr>Rights-based approaches in assisting persons with disabilities to understand their rights</vt:lpstr>
      <vt:lpstr>PowerPoint Presentation</vt:lpstr>
      <vt:lpstr>Rights of persons with disabilities</vt:lpstr>
      <vt:lpstr>PowerPoint Presentation</vt:lpstr>
      <vt:lpstr>PowerPoint Presentation</vt:lpstr>
      <vt:lpstr>PowerPoint Presentation</vt:lpstr>
      <vt:lpstr>PowerPoint Presentation</vt:lpstr>
      <vt:lpstr>PowerPoint Presentation</vt:lpstr>
      <vt:lpstr>2.1.3 Dignity of Risk</vt:lpstr>
      <vt:lpstr>PowerPoint Presentation</vt:lpstr>
      <vt:lpstr>PowerPoint Presentation</vt:lpstr>
      <vt:lpstr>Privacy, Confidentiality, and Disclosure</vt:lpstr>
      <vt:lpstr>PowerPoint Presentation</vt:lpstr>
      <vt:lpstr>PowerPoint Presentation</vt:lpstr>
      <vt:lpstr>PowerPoint Presentation</vt:lpstr>
      <vt:lpstr>2.2 Work with the person using a person-centred approach to deliver services that ensure their rights and needs are upheld.</vt:lpstr>
      <vt:lpstr>PowerPoint Presentation</vt:lpstr>
      <vt:lpstr>PowerPoint Presentation</vt:lpstr>
      <vt:lpstr>PowerPoint Presentation</vt:lpstr>
      <vt:lpstr>PowerPoint Presentation</vt:lpstr>
      <vt:lpstr>Delivering support practices based on client’s condition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Determine when to seek help</vt:lpstr>
      <vt:lpstr>PowerPoint Presentation</vt:lpstr>
      <vt:lpstr>PowerPoint Presentation</vt:lpstr>
      <vt:lpstr>PowerPoint Presentation</vt:lpstr>
      <vt:lpstr>2.3 Consult with the person to confirm cultural needs and ensure these are respected and prioritised in service delivery.</vt:lpstr>
      <vt:lpstr>PowerPoint Presentation</vt:lpstr>
      <vt:lpstr>PowerPoint Presentation</vt:lpstr>
      <vt:lpstr>PowerPoint Presentation</vt:lpstr>
      <vt:lpstr>PowerPoint Presentation</vt:lpstr>
      <vt:lpstr>2.4 Consult with the person to identify breaches of human rights and respond and report according to organisational policies and procedures and scope of own job role.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2.5 Consult with the person to identify indications of abuse and neglect and report according to organisational policies and procedures and legislative requirements.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have we learned?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Compliant Learning Resources</dc:creator>
  <cp:lastModifiedBy>John Clark</cp:lastModifiedBy>
  <cp:revision>163</cp:revision>
  <dcterms:created xsi:type="dcterms:W3CDTF">2020-09-30T05:05:23Z</dcterms:created>
  <dcterms:modified xsi:type="dcterms:W3CDTF">2023-08-22T03:42:24Z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0x0101009C76BE4EE09C914C80F3055E567C11D1</vt:lpwstr>
  </property>
  <property fmtid="{D5CDD505-2E9C-101B-9397-08002B2CF9AE}" pid="3" name="Order">
    <vt:r8>66862100</vt:r8>
  </property>
  <property fmtid="{D5CDD505-2E9C-101B-9397-08002B2CF9AE}" pid="4" name="xd_Signature">
    <vt:bool>false</vt:bool>
  </property>
  <property fmtid="{D5CDD505-2E9C-101B-9397-08002B2CF9AE}" pid="5" name="xd_ProgID">
    <vt:lpwstr/>
  </property>
  <property fmtid="{D5CDD505-2E9C-101B-9397-08002B2CF9AE}" pid="6" name="_ExtendedDescription">
    <vt:lpwstr/>
  </property>
  <property fmtid="{D5CDD505-2E9C-101B-9397-08002B2CF9AE}" pid="7" name="TriggerFlowInfo">
    <vt:lpwstr/>
  </property>
  <property fmtid="{D5CDD505-2E9C-101B-9397-08002B2CF9AE}" pid="8" name="_SourceUrl">
    <vt:lpwstr/>
  </property>
  <property fmtid="{D5CDD505-2E9C-101B-9397-08002B2CF9AE}" pid="9" name="_SharedFileIndex">
    <vt:lpwstr/>
  </property>
  <property fmtid="{D5CDD505-2E9C-101B-9397-08002B2CF9AE}" pid="10" name="TemplateUrl">
    <vt:lpwstr/>
  </property>
  <property fmtid="{D5CDD505-2E9C-101B-9397-08002B2CF9AE}" pid="11" name="ComplianceAssetId">
    <vt:lpwstr/>
  </property>
  <property fmtid="{D5CDD505-2E9C-101B-9397-08002B2CF9AE}" pid="12" name="ArticulateGUID">
    <vt:lpwstr>648BD4B1-0AB7-4C5C-9A5C-71571DC8C83D</vt:lpwstr>
  </property>
  <property fmtid="{D5CDD505-2E9C-101B-9397-08002B2CF9AE}" pid="13" name="ArticulatePath">
    <vt:lpwstr>CHCDIS007-PPT-Element 02-F-v1.0</vt:lpwstr>
  </property>
</Properties>
</file>