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59"/>
  </p:notesMasterIdLst>
  <p:sldIdLst>
    <p:sldId id="425" r:id="rId5"/>
    <p:sldId id="490" r:id="rId6"/>
    <p:sldId id="718" r:id="rId7"/>
    <p:sldId id="622" r:id="rId8"/>
    <p:sldId id="719" r:id="rId9"/>
    <p:sldId id="486" r:id="rId10"/>
    <p:sldId id="623" r:id="rId11"/>
    <p:sldId id="720" r:id="rId12"/>
    <p:sldId id="679" r:id="rId13"/>
    <p:sldId id="624" r:id="rId14"/>
    <p:sldId id="602" r:id="rId15"/>
    <p:sldId id="493" r:id="rId16"/>
    <p:sldId id="721" r:id="rId17"/>
    <p:sldId id="687" r:id="rId18"/>
    <p:sldId id="722" r:id="rId19"/>
    <p:sldId id="634" r:id="rId20"/>
    <p:sldId id="723" r:id="rId21"/>
    <p:sldId id="688" r:id="rId22"/>
    <p:sldId id="671" r:id="rId23"/>
    <p:sldId id="618" r:id="rId24"/>
    <p:sldId id="704" r:id="rId25"/>
    <p:sldId id="705" r:id="rId26"/>
    <p:sldId id="706" r:id="rId27"/>
    <p:sldId id="707" r:id="rId28"/>
    <p:sldId id="725" r:id="rId29"/>
    <p:sldId id="708" r:id="rId30"/>
    <p:sldId id="726" r:id="rId31"/>
    <p:sldId id="709" r:id="rId32"/>
    <p:sldId id="727" r:id="rId33"/>
    <p:sldId id="728" r:id="rId34"/>
    <p:sldId id="729" r:id="rId35"/>
    <p:sldId id="711" r:id="rId36"/>
    <p:sldId id="619" r:id="rId37"/>
    <p:sldId id="744" r:id="rId38"/>
    <p:sldId id="745" r:id="rId39"/>
    <p:sldId id="673" r:id="rId40"/>
    <p:sldId id="730" r:id="rId41"/>
    <p:sldId id="712" r:id="rId42"/>
    <p:sldId id="731" r:id="rId43"/>
    <p:sldId id="746" r:id="rId44"/>
    <p:sldId id="713" r:id="rId45"/>
    <p:sldId id="732" r:id="rId46"/>
    <p:sldId id="714" r:id="rId47"/>
    <p:sldId id="715" r:id="rId48"/>
    <p:sldId id="716" r:id="rId49"/>
    <p:sldId id="733" r:id="rId50"/>
    <p:sldId id="734" r:id="rId51"/>
    <p:sldId id="717" r:id="rId52"/>
    <p:sldId id="736" r:id="rId53"/>
    <p:sldId id="737" r:id="rId54"/>
    <p:sldId id="738" r:id="rId55"/>
    <p:sldId id="740" r:id="rId56"/>
    <p:sldId id="495" r:id="rId57"/>
    <p:sldId id="741" r:id="rId58"/>
  </p:sldIdLst>
  <p:sldSz cx="12192000" cy="6858000"/>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8CF0A15-5995-47D5-89F7-7066E8618130}">
          <p14:sldIdLst>
            <p14:sldId id="425"/>
            <p14:sldId id="490"/>
            <p14:sldId id="718"/>
            <p14:sldId id="622"/>
            <p14:sldId id="719"/>
            <p14:sldId id="486"/>
            <p14:sldId id="623"/>
            <p14:sldId id="720"/>
            <p14:sldId id="679"/>
            <p14:sldId id="624"/>
            <p14:sldId id="602"/>
            <p14:sldId id="493"/>
            <p14:sldId id="721"/>
            <p14:sldId id="687"/>
            <p14:sldId id="722"/>
            <p14:sldId id="634"/>
            <p14:sldId id="723"/>
            <p14:sldId id="688"/>
            <p14:sldId id="671"/>
            <p14:sldId id="618"/>
            <p14:sldId id="704"/>
            <p14:sldId id="705"/>
            <p14:sldId id="706"/>
            <p14:sldId id="707"/>
            <p14:sldId id="725"/>
            <p14:sldId id="708"/>
            <p14:sldId id="726"/>
            <p14:sldId id="709"/>
            <p14:sldId id="727"/>
            <p14:sldId id="728"/>
            <p14:sldId id="729"/>
            <p14:sldId id="711"/>
            <p14:sldId id="619"/>
            <p14:sldId id="744"/>
            <p14:sldId id="745"/>
            <p14:sldId id="673"/>
            <p14:sldId id="730"/>
            <p14:sldId id="712"/>
            <p14:sldId id="731"/>
            <p14:sldId id="746"/>
            <p14:sldId id="713"/>
            <p14:sldId id="732"/>
            <p14:sldId id="714"/>
            <p14:sldId id="715"/>
            <p14:sldId id="716"/>
            <p14:sldId id="733"/>
            <p14:sldId id="734"/>
            <p14:sldId id="717"/>
            <p14:sldId id="736"/>
            <p14:sldId id="737"/>
            <p14:sldId id="738"/>
            <p14:sldId id="740"/>
            <p14:sldId id="495"/>
            <p14:sldId id="74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0543FFF-8B63-94E9-07D9-FFF8278ACBAD}" name="Jecho Gatbonton" initials="JG" userId="Jecho Gatbonto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echo Gatbonton" initials="JG" lastIdx="21" clrIdx="0">
    <p:extLst>
      <p:ext uri="{19B8F6BF-5375-455C-9EA6-DF929625EA0E}">
        <p15:presenceInfo xmlns:p15="http://schemas.microsoft.com/office/powerpoint/2012/main" userId="Jecho Gatbonton" providerId="None"/>
      </p:ext>
    </p:extLst>
  </p:cmAuthor>
  <p:cmAuthor id="2" name="User" initials="U" lastIdx="14" clrIdx="1">
    <p:extLst>
      <p:ext uri="{19B8F6BF-5375-455C-9EA6-DF929625EA0E}">
        <p15:presenceInfo xmlns:p15="http://schemas.microsoft.com/office/powerpoint/2012/main" userId="e70e8c4868419a60" providerId="Windows Live"/>
      </p:ext>
    </p:extLst>
  </p:cmAuthor>
  <p:cmAuthor id="3" name="Jaja Aspiras" initials="JA" lastIdx="6" clrIdx="2">
    <p:extLst>
      <p:ext uri="{19B8F6BF-5375-455C-9EA6-DF929625EA0E}">
        <p15:presenceInfo xmlns:p15="http://schemas.microsoft.com/office/powerpoint/2012/main" userId="S::jaja@compliantlearningresources.com.au::cd531861-756d-498e-b2bc-2a1c84de1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63A"/>
    <a:srgbClr val="404040"/>
    <a:srgbClr val="48BB4F"/>
    <a:srgbClr val="4DC58D"/>
    <a:srgbClr val="70AD47"/>
    <a:srgbClr val="52CAB8"/>
    <a:srgbClr val="C8EA92"/>
    <a:srgbClr val="5B9BD5"/>
    <a:srgbClr val="F0CDCD"/>
    <a:srgbClr val="FF59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4" autoAdjust="0"/>
    <p:restoredTop sz="94690"/>
  </p:normalViewPr>
  <p:slideViewPr>
    <p:cSldViewPr snapToGrid="0">
      <p:cViewPr varScale="1">
        <p:scale>
          <a:sx n="101" d="100"/>
          <a:sy n="101" d="100"/>
        </p:scale>
        <p:origin x="858" y="108"/>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8/10/relationships/authors" Target="authors.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A0E5D2-5C69-4531-9EDE-A26E3DF52E0C}"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369DE8FF-EE66-47FB-9CAA-C66CB951F273}">
      <dgm:prSet phldrT="[Text]" custT="1"/>
      <dgm:spPr/>
      <dgm:t>
        <a:bodyPr/>
        <a:lstStyle/>
        <a:p>
          <a:r>
            <a:rPr lang="en-AU" sz="2000" b="1"/>
            <a:t>Competence</a:t>
          </a:r>
        </a:p>
      </dgm:t>
    </dgm:pt>
    <dgm:pt modelId="{9B498054-FAD9-4F18-969D-0E6A855CF62A}" type="parTrans" cxnId="{3EC8307E-CB12-4690-8B69-697E83BBE1CB}">
      <dgm:prSet/>
      <dgm:spPr/>
      <dgm:t>
        <a:bodyPr/>
        <a:lstStyle/>
        <a:p>
          <a:endParaRPr lang="en-AU" sz="2000"/>
        </a:p>
      </dgm:t>
    </dgm:pt>
    <dgm:pt modelId="{1A55CFC1-1610-485F-B022-DEB17A95B3CD}" type="sibTrans" cxnId="{3EC8307E-CB12-4690-8B69-697E83BBE1CB}">
      <dgm:prSet/>
      <dgm:spPr/>
      <dgm:t>
        <a:bodyPr/>
        <a:lstStyle/>
        <a:p>
          <a:endParaRPr lang="en-AU" sz="2000"/>
        </a:p>
      </dgm:t>
    </dgm:pt>
    <dgm:pt modelId="{6D4AF771-85AC-403D-8CA8-3F126BAF9A3C}">
      <dgm:prSet phldrT="[Text]" custT="1"/>
      <dgm:spPr/>
      <dgm:t>
        <a:bodyPr/>
        <a:lstStyle/>
        <a:p>
          <a:r>
            <a:rPr lang="en-AU" sz="2000" b="1"/>
            <a:t>Relatedness</a:t>
          </a:r>
        </a:p>
      </dgm:t>
    </dgm:pt>
    <dgm:pt modelId="{84EFB5C4-F505-4F9A-BAF7-D0D8ED83642E}" type="parTrans" cxnId="{9C57A8A6-DDBA-495C-91B0-744019A6A134}">
      <dgm:prSet/>
      <dgm:spPr/>
      <dgm:t>
        <a:bodyPr/>
        <a:lstStyle/>
        <a:p>
          <a:endParaRPr lang="en-AU" sz="2000"/>
        </a:p>
      </dgm:t>
    </dgm:pt>
    <dgm:pt modelId="{4279A917-00A4-48ED-8B4C-3104CE7F245E}" type="sibTrans" cxnId="{9C57A8A6-DDBA-495C-91B0-744019A6A134}">
      <dgm:prSet/>
      <dgm:spPr/>
      <dgm:t>
        <a:bodyPr/>
        <a:lstStyle/>
        <a:p>
          <a:endParaRPr lang="en-AU" sz="2000"/>
        </a:p>
      </dgm:t>
    </dgm:pt>
    <dgm:pt modelId="{7566C273-ACAF-4122-81D6-1EA9CC85C726}">
      <dgm:prSet phldrT="[Text]" custT="1"/>
      <dgm:spPr/>
      <dgm:t>
        <a:bodyPr/>
        <a:lstStyle/>
        <a:p>
          <a:r>
            <a:rPr lang="en-AU" sz="2000" b="1" dirty="0"/>
            <a:t>Autonomy</a:t>
          </a:r>
        </a:p>
      </dgm:t>
    </dgm:pt>
    <dgm:pt modelId="{1FDE0FC1-DFBD-4BC3-B7B2-21F9649A65E1}" type="parTrans" cxnId="{F9B8C6F0-F4FA-4ECA-A785-5A170B86B3AA}">
      <dgm:prSet/>
      <dgm:spPr/>
      <dgm:t>
        <a:bodyPr/>
        <a:lstStyle/>
        <a:p>
          <a:endParaRPr lang="en-AU" sz="2000"/>
        </a:p>
      </dgm:t>
    </dgm:pt>
    <dgm:pt modelId="{41805B29-F29E-45AB-8ACE-6992819739DF}" type="sibTrans" cxnId="{F9B8C6F0-F4FA-4ECA-A785-5A170B86B3AA}">
      <dgm:prSet/>
      <dgm:spPr/>
      <dgm:t>
        <a:bodyPr/>
        <a:lstStyle/>
        <a:p>
          <a:endParaRPr lang="en-AU" sz="2000"/>
        </a:p>
      </dgm:t>
    </dgm:pt>
    <dgm:pt modelId="{A2D3A397-9D65-47EF-B118-E1E278F1EC1B}" type="pres">
      <dgm:prSet presAssocID="{F9A0E5D2-5C69-4531-9EDE-A26E3DF52E0C}" presName="diagram" presStyleCnt="0">
        <dgm:presLayoutVars>
          <dgm:dir/>
          <dgm:resizeHandles val="exact"/>
        </dgm:presLayoutVars>
      </dgm:prSet>
      <dgm:spPr/>
    </dgm:pt>
    <dgm:pt modelId="{00F9F4CA-8FFE-48E6-8DFC-5E031E48994E}" type="pres">
      <dgm:prSet presAssocID="{369DE8FF-EE66-47FB-9CAA-C66CB951F273}" presName="node" presStyleLbl="node1" presStyleIdx="0" presStyleCnt="3">
        <dgm:presLayoutVars>
          <dgm:bulletEnabled val="1"/>
        </dgm:presLayoutVars>
      </dgm:prSet>
      <dgm:spPr/>
    </dgm:pt>
    <dgm:pt modelId="{494142B9-5DF8-44F8-A050-45D409FACC03}" type="pres">
      <dgm:prSet presAssocID="{1A55CFC1-1610-485F-B022-DEB17A95B3CD}" presName="sibTrans" presStyleCnt="0"/>
      <dgm:spPr/>
    </dgm:pt>
    <dgm:pt modelId="{7BF35856-3916-45E9-88C8-7ECD8F8DEB33}" type="pres">
      <dgm:prSet presAssocID="{6D4AF771-85AC-403D-8CA8-3F126BAF9A3C}" presName="node" presStyleLbl="node1" presStyleIdx="1" presStyleCnt="3">
        <dgm:presLayoutVars>
          <dgm:bulletEnabled val="1"/>
        </dgm:presLayoutVars>
      </dgm:prSet>
      <dgm:spPr/>
    </dgm:pt>
    <dgm:pt modelId="{BBF4AC0E-C3A4-4829-978C-E62110AC9A58}" type="pres">
      <dgm:prSet presAssocID="{4279A917-00A4-48ED-8B4C-3104CE7F245E}" presName="sibTrans" presStyleCnt="0"/>
      <dgm:spPr/>
    </dgm:pt>
    <dgm:pt modelId="{F6409D38-3EAD-4F26-B3C7-2FC8F27AAA1D}" type="pres">
      <dgm:prSet presAssocID="{7566C273-ACAF-4122-81D6-1EA9CC85C726}" presName="node" presStyleLbl="node1" presStyleIdx="2" presStyleCnt="3">
        <dgm:presLayoutVars>
          <dgm:bulletEnabled val="1"/>
        </dgm:presLayoutVars>
      </dgm:prSet>
      <dgm:spPr/>
    </dgm:pt>
  </dgm:ptLst>
  <dgm:cxnLst>
    <dgm:cxn modelId="{E9EB5C40-039F-4997-A0E8-75818B55B8E8}" type="presOf" srcId="{6D4AF771-85AC-403D-8CA8-3F126BAF9A3C}" destId="{7BF35856-3916-45E9-88C8-7ECD8F8DEB33}" srcOrd="0" destOrd="0" presId="urn:microsoft.com/office/officeart/2005/8/layout/default"/>
    <dgm:cxn modelId="{2D84AF6A-A9C4-4BBE-9450-C69A5728F62A}" type="presOf" srcId="{369DE8FF-EE66-47FB-9CAA-C66CB951F273}" destId="{00F9F4CA-8FFE-48E6-8DFC-5E031E48994E}" srcOrd="0" destOrd="0" presId="urn:microsoft.com/office/officeart/2005/8/layout/default"/>
    <dgm:cxn modelId="{1B380555-EF50-454F-91D2-C7E26DCA7EE6}" type="presOf" srcId="{7566C273-ACAF-4122-81D6-1EA9CC85C726}" destId="{F6409D38-3EAD-4F26-B3C7-2FC8F27AAA1D}" srcOrd="0" destOrd="0" presId="urn:microsoft.com/office/officeart/2005/8/layout/default"/>
    <dgm:cxn modelId="{3EC8307E-CB12-4690-8B69-697E83BBE1CB}" srcId="{F9A0E5D2-5C69-4531-9EDE-A26E3DF52E0C}" destId="{369DE8FF-EE66-47FB-9CAA-C66CB951F273}" srcOrd="0" destOrd="0" parTransId="{9B498054-FAD9-4F18-969D-0E6A855CF62A}" sibTransId="{1A55CFC1-1610-485F-B022-DEB17A95B3CD}"/>
    <dgm:cxn modelId="{9C57A8A6-DDBA-495C-91B0-744019A6A134}" srcId="{F9A0E5D2-5C69-4531-9EDE-A26E3DF52E0C}" destId="{6D4AF771-85AC-403D-8CA8-3F126BAF9A3C}" srcOrd="1" destOrd="0" parTransId="{84EFB5C4-F505-4F9A-BAF7-D0D8ED83642E}" sibTransId="{4279A917-00A4-48ED-8B4C-3104CE7F245E}"/>
    <dgm:cxn modelId="{D79734E5-C2FE-4024-8455-DC8607225501}" type="presOf" srcId="{F9A0E5D2-5C69-4531-9EDE-A26E3DF52E0C}" destId="{A2D3A397-9D65-47EF-B118-E1E278F1EC1B}" srcOrd="0" destOrd="0" presId="urn:microsoft.com/office/officeart/2005/8/layout/default"/>
    <dgm:cxn modelId="{F9B8C6F0-F4FA-4ECA-A785-5A170B86B3AA}" srcId="{F9A0E5D2-5C69-4531-9EDE-A26E3DF52E0C}" destId="{7566C273-ACAF-4122-81D6-1EA9CC85C726}" srcOrd="2" destOrd="0" parTransId="{1FDE0FC1-DFBD-4BC3-B7B2-21F9649A65E1}" sibTransId="{41805B29-F29E-45AB-8ACE-6992819739DF}"/>
    <dgm:cxn modelId="{EC863B31-924B-4211-BD4B-870DAAA252E6}" type="presParOf" srcId="{A2D3A397-9D65-47EF-B118-E1E278F1EC1B}" destId="{00F9F4CA-8FFE-48E6-8DFC-5E031E48994E}" srcOrd="0" destOrd="0" presId="urn:microsoft.com/office/officeart/2005/8/layout/default"/>
    <dgm:cxn modelId="{A09FB71A-E6F1-4766-823F-A3D6AF8B327F}" type="presParOf" srcId="{A2D3A397-9D65-47EF-B118-E1E278F1EC1B}" destId="{494142B9-5DF8-44F8-A050-45D409FACC03}" srcOrd="1" destOrd="0" presId="urn:microsoft.com/office/officeart/2005/8/layout/default"/>
    <dgm:cxn modelId="{0F244248-2B87-49B3-A8ED-DC59BC1A6B25}" type="presParOf" srcId="{A2D3A397-9D65-47EF-B118-E1E278F1EC1B}" destId="{7BF35856-3916-45E9-88C8-7ECD8F8DEB33}" srcOrd="2" destOrd="0" presId="urn:microsoft.com/office/officeart/2005/8/layout/default"/>
    <dgm:cxn modelId="{FAD303E9-2707-4F9C-8502-EDCC5B2D9184}" type="presParOf" srcId="{A2D3A397-9D65-47EF-B118-E1E278F1EC1B}" destId="{BBF4AC0E-C3A4-4829-978C-E62110AC9A58}" srcOrd="3" destOrd="0" presId="urn:microsoft.com/office/officeart/2005/8/layout/default"/>
    <dgm:cxn modelId="{9A55F443-3334-49E3-8D2B-DCBC86FF2512}" type="presParOf" srcId="{A2D3A397-9D65-47EF-B118-E1E278F1EC1B}" destId="{F6409D38-3EAD-4F26-B3C7-2FC8F27AAA1D}"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5AC997-26AF-45F1-BEC9-1F97153850C1}"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639264D5-9795-4E1C-B944-5BCC83CD1AC8}">
      <dgm:prSet phldrT="[Text]" custT="1"/>
      <dgm:spPr/>
      <dgm:t>
        <a:bodyPr/>
        <a:lstStyle/>
        <a:p>
          <a:r>
            <a:rPr lang="en-AU" sz="2000" b="1"/>
            <a:t>Belongingness</a:t>
          </a:r>
        </a:p>
      </dgm:t>
    </dgm:pt>
    <dgm:pt modelId="{AEC98BE2-0AFD-43AE-800B-AD1B2E4EAB0E}" type="parTrans" cxnId="{83CE59A8-9D17-4726-A715-8C8426433436}">
      <dgm:prSet/>
      <dgm:spPr/>
      <dgm:t>
        <a:bodyPr/>
        <a:lstStyle/>
        <a:p>
          <a:endParaRPr lang="en-AU" sz="1600" b="1"/>
        </a:p>
      </dgm:t>
    </dgm:pt>
    <dgm:pt modelId="{ED7BAB30-18D1-4E23-9277-5B14ECBEDE5B}" type="sibTrans" cxnId="{83CE59A8-9D17-4726-A715-8C8426433436}">
      <dgm:prSet/>
      <dgm:spPr/>
      <dgm:t>
        <a:bodyPr/>
        <a:lstStyle/>
        <a:p>
          <a:endParaRPr lang="en-AU" sz="1600" b="1"/>
        </a:p>
      </dgm:t>
    </dgm:pt>
    <dgm:pt modelId="{2E526489-69AF-4A37-B0BA-2CAE534E9B4D}">
      <dgm:prSet phldrT="[Text]" custT="1"/>
      <dgm:spPr/>
      <dgm:t>
        <a:bodyPr/>
        <a:lstStyle/>
        <a:p>
          <a:r>
            <a:rPr lang="en-AU" sz="2000" b="1"/>
            <a:t>Opportunity</a:t>
          </a:r>
        </a:p>
      </dgm:t>
    </dgm:pt>
    <dgm:pt modelId="{64F343A8-63E4-4DEA-9245-907BFAA5D3A7}" type="parTrans" cxnId="{2F50872B-9554-46E2-9148-98D9E5F8ADAD}">
      <dgm:prSet/>
      <dgm:spPr/>
      <dgm:t>
        <a:bodyPr/>
        <a:lstStyle/>
        <a:p>
          <a:endParaRPr lang="en-AU" sz="1600" b="1"/>
        </a:p>
      </dgm:t>
    </dgm:pt>
    <dgm:pt modelId="{2B2E9294-96B3-44D6-B5C2-768D2B9E0F5E}" type="sibTrans" cxnId="{2F50872B-9554-46E2-9148-98D9E5F8ADAD}">
      <dgm:prSet/>
      <dgm:spPr/>
      <dgm:t>
        <a:bodyPr/>
        <a:lstStyle/>
        <a:p>
          <a:endParaRPr lang="en-AU" sz="1600" b="1"/>
        </a:p>
      </dgm:t>
    </dgm:pt>
    <dgm:pt modelId="{E37103BD-201E-45F9-828D-AFAF04A2157C}">
      <dgm:prSet phldrT="[Text]" custT="1"/>
      <dgm:spPr/>
      <dgm:t>
        <a:bodyPr/>
        <a:lstStyle/>
        <a:p>
          <a:r>
            <a:rPr lang="en-AU" sz="2000" b="1" dirty="0"/>
            <a:t>Respect</a:t>
          </a:r>
        </a:p>
      </dgm:t>
    </dgm:pt>
    <dgm:pt modelId="{4AD5CC3D-6447-4CAF-B8AE-47191F37FF6E}" type="parTrans" cxnId="{59E18851-4981-4F08-A274-5F3428960B33}">
      <dgm:prSet/>
      <dgm:spPr/>
      <dgm:t>
        <a:bodyPr/>
        <a:lstStyle/>
        <a:p>
          <a:endParaRPr lang="en-AU" sz="1600" b="1"/>
        </a:p>
      </dgm:t>
    </dgm:pt>
    <dgm:pt modelId="{39249E57-06A5-4651-89ED-B423223518A9}" type="sibTrans" cxnId="{59E18851-4981-4F08-A274-5F3428960B33}">
      <dgm:prSet/>
      <dgm:spPr/>
      <dgm:t>
        <a:bodyPr/>
        <a:lstStyle/>
        <a:p>
          <a:endParaRPr lang="en-AU" sz="1600" b="1"/>
        </a:p>
      </dgm:t>
    </dgm:pt>
    <dgm:pt modelId="{E07A3B21-4532-42B2-BE88-4AF2C7029E28}">
      <dgm:prSet phldrT="[Text]" custT="1"/>
      <dgm:spPr/>
      <dgm:t>
        <a:bodyPr/>
        <a:lstStyle/>
        <a:p>
          <a:r>
            <a:rPr lang="en-AU" sz="2000" b="1" dirty="0"/>
            <a:t>Self-control</a:t>
          </a:r>
        </a:p>
      </dgm:t>
    </dgm:pt>
    <dgm:pt modelId="{7268D43A-D0FA-431E-B3F6-0CC8A62133DA}" type="parTrans" cxnId="{7811A80E-E6D3-4E98-9AC1-07D6C28C7D13}">
      <dgm:prSet/>
      <dgm:spPr/>
      <dgm:t>
        <a:bodyPr/>
        <a:lstStyle/>
        <a:p>
          <a:endParaRPr lang="en-AU" sz="1600" b="1"/>
        </a:p>
      </dgm:t>
    </dgm:pt>
    <dgm:pt modelId="{0C9D3A8C-0EA1-40DB-85E7-2D9E0EF65736}" type="sibTrans" cxnId="{7811A80E-E6D3-4E98-9AC1-07D6C28C7D13}">
      <dgm:prSet/>
      <dgm:spPr/>
      <dgm:t>
        <a:bodyPr/>
        <a:lstStyle/>
        <a:p>
          <a:endParaRPr lang="en-AU" sz="1600" b="1"/>
        </a:p>
      </dgm:t>
    </dgm:pt>
    <dgm:pt modelId="{0C30D2F4-2F51-4BEC-9843-FF6023EDA5A6}" type="pres">
      <dgm:prSet presAssocID="{A45AC997-26AF-45F1-BEC9-1F97153850C1}" presName="diagram" presStyleCnt="0">
        <dgm:presLayoutVars>
          <dgm:dir/>
          <dgm:resizeHandles val="exact"/>
        </dgm:presLayoutVars>
      </dgm:prSet>
      <dgm:spPr/>
    </dgm:pt>
    <dgm:pt modelId="{E932666E-9C6E-4EC4-8594-E9858680C034}" type="pres">
      <dgm:prSet presAssocID="{639264D5-9795-4E1C-B944-5BCC83CD1AC8}" presName="node" presStyleLbl="node1" presStyleIdx="0" presStyleCnt="4">
        <dgm:presLayoutVars>
          <dgm:bulletEnabled val="1"/>
        </dgm:presLayoutVars>
      </dgm:prSet>
      <dgm:spPr/>
    </dgm:pt>
    <dgm:pt modelId="{303BEACE-34DF-481D-835C-633CEDC2F6A6}" type="pres">
      <dgm:prSet presAssocID="{ED7BAB30-18D1-4E23-9277-5B14ECBEDE5B}" presName="sibTrans" presStyleCnt="0"/>
      <dgm:spPr/>
    </dgm:pt>
    <dgm:pt modelId="{270FDA76-764D-4D65-B268-1317C09A45DD}" type="pres">
      <dgm:prSet presAssocID="{2E526489-69AF-4A37-B0BA-2CAE534E9B4D}" presName="node" presStyleLbl="node1" presStyleIdx="1" presStyleCnt="4">
        <dgm:presLayoutVars>
          <dgm:bulletEnabled val="1"/>
        </dgm:presLayoutVars>
      </dgm:prSet>
      <dgm:spPr/>
    </dgm:pt>
    <dgm:pt modelId="{E399CC5A-F08D-4299-A54E-17D392DB4B74}" type="pres">
      <dgm:prSet presAssocID="{2B2E9294-96B3-44D6-B5C2-768D2B9E0F5E}" presName="sibTrans" presStyleCnt="0"/>
      <dgm:spPr/>
    </dgm:pt>
    <dgm:pt modelId="{D650564F-41EA-49CB-99C5-CA09BE8DABAA}" type="pres">
      <dgm:prSet presAssocID="{E37103BD-201E-45F9-828D-AFAF04A2157C}" presName="node" presStyleLbl="node1" presStyleIdx="2" presStyleCnt="4">
        <dgm:presLayoutVars>
          <dgm:bulletEnabled val="1"/>
        </dgm:presLayoutVars>
      </dgm:prSet>
      <dgm:spPr/>
    </dgm:pt>
    <dgm:pt modelId="{0D04C87E-349A-4095-BBDD-8E707E28EB00}" type="pres">
      <dgm:prSet presAssocID="{39249E57-06A5-4651-89ED-B423223518A9}" presName="sibTrans" presStyleCnt="0"/>
      <dgm:spPr/>
    </dgm:pt>
    <dgm:pt modelId="{D3D1FD97-83B3-424D-B8E4-DE962E24C282}" type="pres">
      <dgm:prSet presAssocID="{E07A3B21-4532-42B2-BE88-4AF2C7029E28}" presName="node" presStyleLbl="node1" presStyleIdx="3" presStyleCnt="4">
        <dgm:presLayoutVars>
          <dgm:bulletEnabled val="1"/>
        </dgm:presLayoutVars>
      </dgm:prSet>
      <dgm:spPr/>
    </dgm:pt>
  </dgm:ptLst>
  <dgm:cxnLst>
    <dgm:cxn modelId="{7811A80E-E6D3-4E98-9AC1-07D6C28C7D13}" srcId="{A45AC997-26AF-45F1-BEC9-1F97153850C1}" destId="{E07A3B21-4532-42B2-BE88-4AF2C7029E28}" srcOrd="3" destOrd="0" parTransId="{7268D43A-D0FA-431E-B3F6-0CC8A62133DA}" sibTransId="{0C9D3A8C-0EA1-40DB-85E7-2D9E0EF65736}"/>
    <dgm:cxn modelId="{2F50872B-9554-46E2-9148-98D9E5F8ADAD}" srcId="{A45AC997-26AF-45F1-BEC9-1F97153850C1}" destId="{2E526489-69AF-4A37-B0BA-2CAE534E9B4D}" srcOrd="1" destOrd="0" parTransId="{64F343A8-63E4-4DEA-9245-907BFAA5D3A7}" sibTransId="{2B2E9294-96B3-44D6-B5C2-768D2B9E0F5E}"/>
    <dgm:cxn modelId="{AFFFE13B-7910-49CE-B299-0B1FFEADDE71}" type="presOf" srcId="{E07A3B21-4532-42B2-BE88-4AF2C7029E28}" destId="{D3D1FD97-83B3-424D-B8E4-DE962E24C282}" srcOrd="0" destOrd="0" presId="urn:microsoft.com/office/officeart/2005/8/layout/default"/>
    <dgm:cxn modelId="{D6D9D545-1019-4F5A-BD46-458BDCD4F046}" type="presOf" srcId="{639264D5-9795-4E1C-B944-5BCC83CD1AC8}" destId="{E932666E-9C6E-4EC4-8594-E9858680C034}" srcOrd="0" destOrd="0" presId="urn:microsoft.com/office/officeart/2005/8/layout/default"/>
    <dgm:cxn modelId="{57E36251-F731-4A3C-95F2-6E7F20DE005B}" type="presOf" srcId="{A45AC997-26AF-45F1-BEC9-1F97153850C1}" destId="{0C30D2F4-2F51-4BEC-9843-FF6023EDA5A6}" srcOrd="0" destOrd="0" presId="urn:microsoft.com/office/officeart/2005/8/layout/default"/>
    <dgm:cxn modelId="{59E18851-4981-4F08-A274-5F3428960B33}" srcId="{A45AC997-26AF-45F1-BEC9-1F97153850C1}" destId="{E37103BD-201E-45F9-828D-AFAF04A2157C}" srcOrd="2" destOrd="0" parTransId="{4AD5CC3D-6447-4CAF-B8AE-47191F37FF6E}" sibTransId="{39249E57-06A5-4651-89ED-B423223518A9}"/>
    <dgm:cxn modelId="{7468DB95-DB91-4CFE-8A8D-248CA1BD82D7}" type="presOf" srcId="{2E526489-69AF-4A37-B0BA-2CAE534E9B4D}" destId="{270FDA76-764D-4D65-B268-1317C09A45DD}" srcOrd="0" destOrd="0" presId="urn:microsoft.com/office/officeart/2005/8/layout/default"/>
    <dgm:cxn modelId="{83CE59A8-9D17-4726-A715-8C8426433436}" srcId="{A45AC997-26AF-45F1-BEC9-1F97153850C1}" destId="{639264D5-9795-4E1C-B944-5BCC83CD1AC8}" srcOrd="0" destOrd="0" parTransId="{AEC98BE2-0AFD-43AE-800B-AD1B2E4EAB0E}" sibTransId="{ED7BAB30-18D1-4E23-9277-5B14ECBEDE5B}"/>
    <dgm:cxn modelId="{BE1503B1-4D66-46F4-88BD-5CB6BD43EF23}" type="presOf" srcId="{E37103BD-201E-45F9-828D-AFAF04A2157C}" destId="{D650564F-41EA-49CB-99C5-CA09BE8DABAA}" srcOrd="0" destOrd="0" presId="urn:microsoft.com/office/officeart/2005/8/layout/default"/>
    <dgm:cxn modelId="{EF36BFD0-4546-438D-8549-73008DB16943}" type="presParOf" srcId="{0C30D2F4-2F51-4BEC-9843-FF6023EDA5A6}" destId="{E932666E-9C6E-4EC4-8594-E9858680C034}" srcOrd="0" destOrd="0" presId="urn:microsoft.com/office/officeart/2005/8/layout/default"/>
    <dgm:cxn modelId="{5F02D064-D55E-4AB2-90AC-7439765CE2D8}" type="presParOf" srcId="{0C30D2F4-2F51-4BEC-9843-FF6023EDA5A6}" destId="{303BEACE-34DF-481D-835C-633CEDC2F6A6}" srcOrd="1" destOrd="0" presId="urn:microsoft.com/office/officeart/2005/8/layout/default"/>
    <dgm:cxn modelId="{AC91D633-F740-43CE-889D-829B22C42084}" type="presParOf" srcId="{0C30D2F4-2F51-4BEC-9843-FF6023EDA5A6}" destId="{270FDA76-764D-4D65-B268-1317C09A45DD}" srcOrd="2" destOrd="0" presId="urn:microsoft.com/office/officeart/2005/8/layout/default"/>
    <dgm:cxn modelId="{09D47C56-834A-495D-B039-2531E7F1FF39}" type="presParOf" srcId="{0C30D2F4-2F51-4BEC-9843-FF6023EDA5A6}" destId="{E399CC5A-F08D-4299-A54E-17D392DB4B74}" srcOrd="3" destOrd="0" presId="urn:microsoft.com/office/officeart/2005/8/layout/default"/>
    <dgm:cxn modelId="{AA7FF888-1DE8-4660-90A2-EFF31A6CF74A}" type="presParOf" srcId="{0C30D2F4-2F51-4BEC-9843-FF6023EDA5A6}" destId="{D650564F-41EA-49CB-99C5-CA09BE8DABAA}" srcOrd="4" destOrd="0" presId="urn:microsoft.com/office/officeart/2005/8/layout/default"/>
    <dgm:cxn modelId="{D2C8CF2A-744A-47C7-A709-0047427370BA}" type="presParOf" srcId="{0C30D2F4-2F51-4BEC-9843-FF6023EDA5A6}" destId="{0D04C87E-349A-4095-BBDD-8E707E28EB00}" srcOrd="5" destOrd="0" presId="urn:microsoft.com/office/officeart/2005/8/layout/default"/>
    <dgm:cxn modelId="{EFF4D8EC-931A-4197-8C10-15B43C15BEA7}" type="presParOf" srcId="{0C30D2F4-2F51-4BEC-9843-FF6023EDA5A6}" destId="{D3D1FD97-83B3-424D-B8E4-DE962E24C282}"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68C15D-145E-40F0-A58C-B84206BBC32A}"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0E33264B-19C2-4EFF-A04F-EFB4BE8B283C}">
      <dgm:prSet phldrT="[Text]" custT="1"/>
      <dgm:spPr/>
      <dgm:t>
        <a:bodyPr/>
        <a:lstStyle/>
        <a:p>
          <a:pPr algn="ctr"/>
          <a:r>
            <a:rPr lang="en-AU" sz="2000" b="1"/>
            <a:t>Halt</a:t>
          </a:r>
        </a:p>
      </dgm:t>
    </dgm:pt>
    <dgm:pt modelId="{08B19C3C-D767-4B06-9EAC-1B5527EB40C6}" type="parTrans" cxnId="{012F962D-24D2-4130-886C-7FAD2039460D}">
      <dgm:prSet/>
      <dgm:spPr/>
      <dgm:t>
        <a:bodyPr/>
        <a:lstStyle/>
        <a:p>
          <a:pPr algn="ctr"/>
          <a:endParaRPr lang="en-AU" sz="1600" b="1"/>
        </a:p>
      </dgm:t>
    </dgm:pt>
    <dgm:pt modelId="{0910480C-7135-48EA-AB39-324AAA756794}" type="sibTrans" cxnId="{012F962D-24D2-4130-886C-7FAD2039460D}">
      <dgm:prSet/>
      <dgm:spPr/>
      <dgm:t>
        <a:bodyPr/>
        <a:lstStyle/>
        <a:p>
          <a:pPr algn="ctr"/>
          <a:endParaRPr lang="en-AU" sz="1600" b="1"/>
        </a:p>
      </dgm:t>
    </dgm:pt>
    <dgm:pt modelId="{D0F59594-B910-4285-AD28-60C8EA66597E}">
      <dgm:prSet phldrT="[Text]" custT="1"/>
      <dgm:spPr/>
      <dgm:t>
        <a:bodyPr/>
        <a:lstStyle/>
        <a:p>
          <a:pPr algn="ctr"/>
          <a:r>
            <a:rPr lang="en-AU" sz="2000" b="1"/>
            <a:t>Focus</a:t>
          </a:r>
        </a:p>
      </dgm:t>
    </dgm:pt>
    <dgm:pt modelId="{23C08AD7-0673-4D2A-A091-000121C38AED}" type="parTrans" cxnId="{FBC305A6-6A65-49CE-816A-2FD3BFD887CE}">
      <dgm:prSet/>
      <dgm:spPr/>
      <dgm:t>
        <a:bodyPr/>
        <a:lstStyle/>
        <a:p>
          <a:pPr algn="ctr"/>
          <a:endParaRPr lang="en-AU" sz="1600" b="1"/>
        </a:p>
      </dgm:t>
    </dgm:pt>
    <dgm:pt modelId="{B44722C6-74D1-4C9D-90CF-B9F215E87048}" type="sibTrans" cxnId="{FBC305A6-6A65-49CE-816A-2FD3BFD887CE}">
      <dgm:prSet/>
      <dgm:spPr/>
      <dgm:t>
        <a:bodyPr/>
        <a:lstStyle/>
        <a:p>
          <a:pPr algn="ctr"/>
          <a:endParaRPr lang="en-AU" sz="1600" b="1"/>
        </a:p>
      </dgm:t>
    </dgm:pt>
    <dgm:pt modelId="{508CD2A4-FCE0-447B-AEC2-797D5D867F70}">
      <dgm:prSet phldrT="[Text]" custT="1"/>
      <dgm:spPr/>
      <dgm:t>
        <a:bodyPr/>
        <a:lstStyle/>
        <a:p>
          <a:pPr algn="ctr"/>
          <a:r>
            <a:rPr lang="en-AU" sz="2000" b="1" dirty="0"/>
            <a:t>Effort</a:t>
          </a:r>
        </a:p>
      </dgm:t>
    </dgm:pt>
    <dgm:pt modelId="{D9C7D114-0262-4228-A400-6A9243E32953}" type="parTrans" cxnId="{740BA7EC-A1C7-4CD3-8C54-36AA6A7B92E4}">
      <dgm:prSet/>
      <dgm:spPr/>
      <dgm:t>
        <a:bodyPr/>
        <a:lstStyle/>
        <a:p>
          <a:pPr algn="ctr"/>
          <a:endParaRPr lang="en-AU" sz="1600" b="1"/>
        </a:p>
      </dgm:t>
    </dgm:pt>
    <dgm:pt modelId="{26EFB739-83A8-44F1-BCEC-5D5A4AA666A4}" type="sibTrans" cxnId="{740BA7EC-A1C7-4CD3-8C54-36AA6A7B92E4}">
      <dgm:prSet/>
      <dgm:spPr/>
      <dgm:t>
        <a:bodyPr/>
        <a:lstStyle/>
        <a:p>
          <a:pPr algn="ctr"/>
          <a:endParaRPr lang="en-AU" sz="1600" b="1"/>
        </a:p>
      </dgm:t>
    </dgm:pt>
    <dgm:pt modelId="{5D192E2F-6323-4633-BA79-E9D9BF7F952D}" type="pres">
      <dgm:prSet presAssocID="{F568C15D-145E-40F0-A58C-B84206BBC32A}" presName="diagram" presStyleCnt="0">
        <dgm:presLayoutVars>
          <dgm:dir/>
          <dgm:resizeHandles val="exact"/>
        </dgm:presLayoutVars>
      </dgm:prSet>
      <dgm:spPr/>
    </dgm:pt>
    <dgm:pt modelId="{B54A8AAF-12BA-4D83-AEC0-5ED626453BAF}" type="pres">
      <dgm:prSet presAssocID="{0E33264B-19C2-4EFF-A04F-EFB4BE8B283C}" presName="node" presStyleLbl="node1" presStyleIdx="0" presStyleCnt="3">
        <dgm:presLayoutVars>
          <dgm:bulletEnabled val="1"/>
        </dgm:presLayoutVars>
      </dgm:prSet>
      <dgm:spPr/>
    </dgm:pt>
    <dgm:pt modelId="{4E5D560D-6FB9-41B6-AA2C-4969081CDB2C}" type="pres">
      <dgm:prSet presAssocID="{0910480C-7135-48EA-AB39-324AAA756794}" presName="sibTrans" presStyleCnt="0"/>
      <dgm:spPr/>
    </dgm:pt>
    <dgm:pt modelId="{A7BD8BD9-C811-45EC-8115-AE7D7EBB39ED}" type="pres">
      <dgm:prSet presAssocID="{D0F59594-B910-4285-AD28-60C8EA66597E}" presName="node" presStyleLbl="node1" presStyleIdx="1" presStyleCnt="3">
        <dgm:presLayoutVars>
          <dgm:bulletEnabled val="1"/>
        </dgm:presLayoutVars>
      </dgm:prSet>
      <dgm:spPr/>
    </dgm:pt>
    <dgm:pt modelId="{B337BDA2-5A66-4906-A389-15235DE1F614}" type="pres">
      <dgm:prSet presAssocID="{B44722C6-74D1-4C9D-90CF-B9F215E87048}" presName="sibTrans" presStyleCnt="0"/>
      <dgm:spPr/>
    </dgm:pt>
    <dgm:pt modelId="{6D8BBEC5-47A7-4E91-B994-70F3C78928F7}" type="pres">
      <dgm:prSet presAssocID="{508CD2A4-FCE0-447B-AEC2-797D5D867F70}" presName="node" presStyleLbl="node1" presStyleIdx="2" presStyleCnt="3">
        <dgm:presLayoutVars>
          <dgm:bulletEnabled val="1"/>
        </dgm:presLayoutVars>
      </dgm:prSet>
      <dgm:spPr/>
    </dgm:pt>
  </dgm:ptLst>
  <dgm:cxnLst>
    <dgm:cxn modelId="{6FC08D19-D856-4B5D-B090-3F2365EFAB2B}" type="presOf" srcId="{F568C15D-145E-40F0-A58C-B84206BBC32A}" destId="{5D192E2F-6323-4633-BA79-E9D9BF7F952D}" srcOrd="0" destOrd="0" presId="urn:microsoft.com/office/officeart/2005/8/layout/default"/>
    <dgm:cxn modelId="{012F962D-24D2-4130-886C-7FAD2039460D}" srcId="{F568C15D-145E-40F0-A58C-B84206BBC32A}" destId="{0E33264B-19C2-4EFF-A04F-EFB4BE8B283C}" srcOrd="0" destOrd="0" parTransId="{08B19C3C-D767-4B06-9EAC-1B5527EB40C6}" sibTransId="{0910480C-7135-48EA-AB39-324AAA756794}"/>
    <dgm:cxn modelId="{7E77FA59-4244-44FC-BBC7-FE4DF5E661A2}" type="presOf" srcId="{D0F59594-B910-4285-AD28-60C8EA66597E}" destId="{A7BD8BD9-C811-45EC-8115-AE7D7EBB39ED}" srcOrd="0" destOrd="0" presId="urn:microsoft.com/office/officeart/2005/8/layout/default"/>
    <dgm:cxn modelId="{55E8FC89-6C9E-41F3-B24C-16571B2502D4}" type="presOf" srcId="{0E33264B-19C2-4EFF-A04F-EFB4BE8B283C}" destId="{B54A8AAF-12BA-4D83-AEC0-5ED626453BAF}" srcOrd="0" destOrd="0" presId="urn:microsoft.com/office/officeart/2005/8/layout/default"/>
    <dgm:cxn modelId="{FBC305A6-6A65-49CE-816A-2FD3BFD887CE}" srcId="{F568C15D-145E-40F0-A58C-B84206BBC32A}" destId="{D0F59594-B910-4285-AD28-60C8EA66597E}" srcOrd="1" destOrd="0" parTransId="{23C08AD7-0673-4D2A-A091-000121C38AED}" sibTransId="{B44722C6-74D1-4C9D-90CF-B9F215E87048}"/>
    <dgm:cxn modelId="{50F18FAB-5CA6-4576-9B94-67E65DCBA10A}" type="presOf" srcId="{508CD2A4-FCE0-447B-AEC2-797D5D867F70}" destId="{6D8BBEC5-47A7-4E91-B994-70F3C78928F7}" srcOrd="0" destOrd="0" presId="urn:microsoft.com/office/officeart/2005/8/layout/default"/>
    <dgm:cxn modelId="{740BA7EC-A1C7-4CD3-8C54-36AA6A7B92E4}" srcId="{F568C15D-145E-40F0-A58C-B84206BBC32A}" destId="{508CD2A4-FCE0-447B-AEC2-797D5D867F70}" srcOrd="2" destOrd="0" parTransId="{D9C7D114-0262-4228-A400-6A9243E32953}" sibTransId="{26EFB739-83A8-44F1-BCEC-5D5A4AA666A4}"/>
    <dgm:cxn modelId="{2575236C-BA0A-4B83-94BB-703AAD62D425}" type="presParOf" srcId="{5D192E2F-6323-4633-BA79-E9D9BF7F952D}" destId="{B54A8AAF-12BA-4D83-AEC0-5ED626453BAF}" srcOrd="0" destOrd="0" presId="urn:microsoft.com/office/officeart/2005/8/layout/default"/>
    <dgm:cxn modelId="{32959F3C-FB42-426B-AF79-C5F69501001B}" type="presParOf" srcId="{5D192E2F-6323-4633-BA79-E9D9BF7F952D}" destId="{4E5D560D-6FB9-41B6-AA2C-4969081CDB2C}" srcOrd="1" destOrd="0" presId="urn:microsoft.com/office/officeart/2005/8/layout/default"/>
    <dgm:cxn modelId="{DEA1809F-8181-4259-906F-B4DD24DAD0A3}" type="presParOf" srcId="{5D192E2F-6323-4633-BA79-E9D9BF7F952D}" destId="{A7BD8BD9-C811-45EC-8115-AE7D7EBB39ED}" srcOrd="2" destOrd="0" presId="urn:microsoft.com/office/officeart/2005/8/layout/default"/>
    <dgm:cxn modelId="{389C51C8-6567-4EA8-91AA-838B453122FE}" type="presParOf" srcId="{5D192E2F-6323-4633-BA79-E9D9BF7F952D}" destId="{B337BDA2-5A66-4906-A389-15235DE1F614}" srcOrd="3" destOrd="0" presId="urn:microsoft.com/office/officeart/2005/8/layout/default"/>
    <dgm:cxn modelId="{3C64CAD9-F238-4B5D-8EF9-BE4E9FE361D9}" type="presParOf" srcId="{5D192E2F-6323-4633-BA79-E9D9BF7F952D}" destId="{6D8BBEC5-47A7-4E91-B994-70F3C78928F7}"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F9F4CA-8FFE-48E6-8DFC-5E031E48994E}">
      <dsp:nvSpPr>
        <dsp:cNvPr id="0" name=""/>
        <dsp:cNvSpPr/>
      </dsp:nvSpPr>
      <dsp:spPr>
        <a:xfrm>
          <a:off x="0" y="177380"/>
          <a:ext cx="2133240" cy="127994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Competence</a:t>
          </a:r>
        </a:p>
      </dsp:txBody>
      <dsp:txXfrm>
        <a:off x="0" y="177380"/>
        <a:ext cx="2133240" cy="1279944"/>
      </dsp:txXfrm>
    </dsp:sp>
    <dsp:sp modelId="{7BF35856-3916-45E9-88C8-7ECD8F8DEB33}">
      <dsp:nvSpPr>
        <dsp:cNvPr id="0" name=""/>
        <dsp:cNvSpPr/>
      </dsp:nvSpPr>
      <dsp:spPr>
        <a:xfrm>
          <a:off x="2346564" y="177380"/>
          <a:ext cx="2133240" cy="1279944"/>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Relatedness</a:t>
          </a:r>
        </a:p>
      </dsp:txBody>
      <dsp:txXfrm>
        <a:off x="2346564" y="177380"/>
        <a:ext cx="2133240" cy="1279944"/>
      </dsp:txXfrm>
    </dsp:sp>
    <dsp:sp modelId="{F6409D38-3EAD-4F26-B3C7-2FC8F27AAA1D}">
      <dsp:nvSpPr>
        <dsp:cNvPr id="0" name=""/>
        <dsp:cNvSpPr/>
      </dsp:nvSpPr>
      <dsp:spPr>
        <a:xfrm>
          <a:off x="4693129" y="177380"/>
          <a:ext cx="2133240" cy="1279944"/>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t>Autonomy</a:t>
          </a:r>
        </a:p>
      </dsp:txBody>
      <dsp:txXfrm>
        <a:off x="4693129" y="177380"/>
        <a:ext cx="2133240" cy="12799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32666E-9C6E-4EC4-8594-E9858680C034}">
      <dsp:nvSpPr>
        <dsp:cNvPr id="0" name=""/>
        <dsp:cNvSpPr/>
      </dsp:nvSpPr>
      <dsp:spPr>
        <a:xfrm>
          <a:off x="2566" y="23094"/>
          <a:ext cx="2035710" cy="122142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Belongingness</a:t>
          </a:r>
        </a:p>
      </dsp:txBody>
      <dsp:txXfrm>
        <a:off x="2566" y="23094"/>
        <a:ext cx="2035710" cy="1221426"/>
      </dsp:txXfrm>
    </dsp:sp>
    <dsp:sp modelId="{270FDA76-764D-4D65-B268-1317C09A45DD}">
      <dsp:nvSpPr>
        <dsp:cNvPr id="0" name=""/>
        <dsp:cNvSpPr/>
      </dsp:nvSpPr>
      <dsp:spPr>
        <a:xfrm>
          <a:off x="2241847" y="23094"/>
          <a:ext cx="2035710" cy="1221426"/>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Opportunity</a:t>
          </a:r>
        </a:p>
      </dsp:txBody>
      <dsp:txXfrm>
        <a:off x="2241847" y="23094"/>
        <a:ext cx="2035710" cy="1221426"/>
      </dsp:txXfrm>
    </dsp:sp>
    <dsp:sp modelId="{D650564F-41EA-49CB-99C5-CA09BE8DABAA}">
      <dsp:nvSpPr>
        <dsp:cNvPr id="0" name=""/>
        <dsp:cNvSpPr/>
      </dsp:nvSpPr>
      <dsp:spPr>
        <a:xfrm>
          <a:off x="4481129" y="23094"/>
          <a:ext cx="2035710" cy="1221426"/>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t>Respect</a:t>
          </a:r>
        </a:p>
      </dsp:txBody>
      <dsp:txXfrm>
        <a:off x="4481129" y="23094"/>
        <a:ext cx="2035710" cy="1221426"/>
      </dsp:txXfrm>
    </dsp:sp>
    <dsp:sp modelId="{D3D1FD97-83B3-424D-B8E4-DE962E24C282}">
      <dsp:nvSpPr>
        <dsp:cNvPr id="0" name=""/>
        <dsp:cNvSpPr/>
      </dsp:nvSpPr>
      <dsp:spPr>
        <a:xfrm>
          <a:off x="6720411" y="23094"/>
          <a:ext cx="2035710" cy="1221426"/>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t>Self-control</a:t>
          </a:r>
        </a:p>
      </dsp:txBody>
      <dsp:txXfrm>
        <a:off x="6720411" y="23094"/>
        <a:ext cx="2035710" cy="12214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4A8AAF-12BA-4D83-AEC0-5ED626453BAF}">
      <dsp:nvSpPr>
        <dsp:cNvPr id="0" name=""/>
        <dsp:cNvSpPr/>
      </dsp:nvSpPr>
      <dsp:spPr>
        <a:xfrm>
          <a:off x="0" y="126349"/>
          <a:ext cx="2282263" cy="136935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Halt</a:t>
          </a:r>
        </a:p>
      </dsp:txBody>
      <dsp:txXfrm>
        <a:off x="0" y="126349"/>
        <a:ext cx="2282263" cy="1369358"/>
      </dsp:txXfrm>
    </dsp:sp>
    <dsp:sp modelId="{A7BD8BD9-C811-45EC-8115-AE7D7EBB39ED}">
      <dsp:nvSpPr>
        <dsp:cNvPr id="0" name=""/>
        <dsp:cNvSpPr/>
      </dsp:nvSpPr>
      <dsp:spPr>
        <a:xfrm>
          <a:off x="2510490" y="126349"/>
          <a:ext cx="2282263" cy="1369358"/>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a:t>Focus</a:t>
          </a:r>
        </a:p>
      </dsp:txBody>
      <dsp:txXfrm>
        <a:off x="2510490" y="126349"/>
        <a:ext cx="2282263" cy="1369358"/>
      </dsp:txXfrm>
    </dsp:sp>
    <dsp:sp modelId="{6D8BBEC5-47A7-4E91-B994-70F3C78928F7}">
      <dsp:nvSpPr>
        <dsp:cNvPr id="0" name=""/>
        <dsp:cNvSpPr/>
      </dsp:nvSpPr>
      <dsp:spPr>
        <a:xfrm>
          <a:off x="5020980" y="126349"/>
          <a:ext cx="2282263" cy="1369358"/>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1" kern="1200" dirty="0"/>
            <a:t>Effort</a:t>
          </a:r>
        </a:p>
      </dsp:txBody>
      <dsp:txXfrm>
        <a:off x="5020980" y="126349"/>
        <a:ext cx="2282263" cy="136935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5389AA-4F1C-4C86-BBFC-2B82D8A1EE99}" type="datetimeFigureOut">
              <a:rPr lang="en-PH" smtClean="0"/>
              <a:t>22/08/2023</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1A1698-A38C-42B4-80F8-482842EAF1A6}" type="slidenum">
              <a:rPr lang="en-PH" smtClean="0"/>
              <a:t>‹#›</a:t>
            </a:fld>
            <a:endParaRPr lang="en-PH"/>
          </a:p>
        </p:txBody>
      </p:sp>
    </p:spTree>
    <p:extLst>
      <p:ext uri="{BB962C8B-B14F-4D97-AF65-F5344CB8AC3E}">
        <p14:creationId xmlns:p14="http://schemas.microsoft.com/office/powerpoint/2010/main" val="3049531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6DF6-5E2A-4BB8-899B-5984CAA384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a16="http://schemas.microsoft.com/office/drawing/2014/main" id="{84C1944C-BEB3-44DF-B0F8-55FF2991B7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id="{D2482CCF-7D00-4F78-A0E6-6B1E2082893F}"/>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6E6A1420-D9A7-473B-A3C4-269EE93B9A8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1C8403D-C275-49DC-9C0D-679FD2910D0F}"/>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088665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35DD6-4D3D-48DD-87F1-E5204F33049A}"/>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E2C7A89A-1E74-48D0-A131-038452D7E8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B2471DEE-3E36-41F6-8596-36AFD03F6E6D}"/>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4A7C78C0-7938-4D04-B49C-AD415BAE81C9}"/>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0DBEC957-EC4D-4E5F-9B9B-2AC029C536E8}"/>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72902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59823D-6D21-46E9-9177-020926DCD6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8C75580A-517C-4BCE-92B9-D43502C7E9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25CFA425-9B51-4FF9-BF50-9B8FBFB968D6}"/>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2843CFBB-19D8-4313-B299-C7B53770CB9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76772DF-4473-4110-8693-86B5540A1FC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4179874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54B36-13A7-4315-97B2-F24DA0CC7A31}"/>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751C7B94-CD0E-4430-BBFA-EF27354694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1EC99AD4-0F8C-4EFC-AB94-A5F40BB6BE98}"/>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FB19CA9F-2237-49C2-80A7-84EED7D12F86}"/>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C12952F0-1097-49CD-9EAD-B6F343ABD99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92267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CB64-A40A-4349-9492-6B4721FDEF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a16="http://schemas.microsoft.com/office/drawing/2014/main" id="{4BDEB3BA-5928-405F-8547-9B2A923F1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7704E9-D2F8-480E-B79C-77719EFF6669}"/>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B7B8E8F0-9467-4B20-925B-14D667A7AAAD}"/>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71761DC3-D381-4F44-B5A0-857B0D7BF1C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201923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BFEA1-D975-4DDB-A778-AE25C6764409}"/>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A1EDA93-EA1B-42A8-9E58-971B13504E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a16="http://schemas.microsoft.com/office/drawing/2014/main" id="{F5365A83-F206-44CB-9860-DB5A725DC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a16="http://schemas.microsoft.com/office/drawing/2014/main" id="{96D478FB-A815-42B3-9DC0-F69A44BC0132}"/>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47EB8E6F-5EDE-46BD-804F-87A87E979920}"/>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7409D8F3-5953-4070-90CC-CF96760B1AC9}"/>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1194157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1146B-3969-480A-B012-DB2A772F1521}"/>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a16="http://schemas.microsoft.com/office/drawing/2014/main" id="{840CF783-85C4-4224-A54C-F4D26300CF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32C1F0-C703-425A-96DD-6CE31D566F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a16="http://schemas.microsoft.com/office/drawing/2014/main" id="{F39D0996-A55C-46A3-A814-64F83AE7D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1F1356-972A-4974-93F9-3F024FA5BA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a16="http://schemas.microsoft.com/office/drawing/2014/main" id="{FEEC60D7-9FAF-43ED-8ECF-1D5E20F2C188}"/>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8" name="Footer Placeholder 7">
            <a:extLst>
              <a:ext uri="{FF2B5EF4-FFF2-40B4-BE49-F238E27FC236}">
                <a16:creationId xmlns:a16="http://schemas.microsoft.com/office/drawing/2014/main" id="{313926DD-89F7-443B-B7A0-696D6F5696CD}"/>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a16="http://schemas.microsoft.com/office/drawing/2014/main" id="{62A7E74A-767D-4888-BCB9-7101B3AAFB8C}"/>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62761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5E008-E474-4591-9E28-D3105AD797D5}"/>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a16="http://schemas.microsoft.com/office/drawing/2014/main" id="{A1187900-50D3-4194-B5F0-B05DBF098403}"/>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4" name="Footer Placeholder 3">
            <a:extLst>
              <a:ext uri="{FF2B5EF4-FFF2-40B4-BE49-F238E27FC236}">
                <a16:creationId xmlns:a16="http://schemas.microsoft.com/office/drawing/2014/main" id="{CC4A37C6-41A8-42BE-99C1-4F02D5D17EE0}"/>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a16="http://schemas.microsoft.com/office/drawing/2014/main" id="{AB13B5D1-2419-4621-BA0D-ADFA473B8BE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38771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58DCA6-79D4-46B8-8324-EC33978A7E03}"/>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3" name="Footer Placeholder 2">
            <a:extLst>
              <a:ext uri="{FF2B5EF4-FFF2-40B4-BE49-F238E27FC236}">
                <a16:creationId xmlns:a16="http://schemas.microsoft.com/office/drawing/2014/main" id="{1B822C8B-5CE9-4403-ABEC-95DBBBD98D48}"/>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a16="http://schemas.microsoft.com/office/drawing/2014/main" id="{4FE3F9A0-DA96-4726-BEF1-34676180468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79677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6AB1A-105F-46DA-B7A8-CD10661EDE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a16="http://schemas.microsoft.com/office/drawing/2014/main" id="{87C6A845-15D0-4046-A20C-C14FE88423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a16="http://schemas.microsoft.com/office/drawing/2014/main" id="{70F27B94-9906-4670-B544-A8EFD00EE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C0E578-E9CA-42BE-A1C3-F541CD0B088A}"/>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8852BECA-E3CB-4CEE-8137-A02FA2D8C8A9}"/>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FAA083C5-93B8-4BB2-9FC4-B194BA31C930}"/>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85890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888E7-5EF3-4977-9956-B22E65CCFB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a16="http://schemas.microsoft.com/office/drawing/2014/main" id="{244EFAAB-CF75-4A2A-8E43-62525CD7B3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a16="http://schemas.microsoft.com/office/drawing/2014/main" id="{D22F1A5A-01A9-4E5A-8B3F-26D044CFFB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19F5C2-7A85-4564-80AF-16C1C35A63EE}"/>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A75FF84D-BB9D-4940-8D59-59B6AD4AB0CE}"/>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2468FFFF-A69B-496F-9342-3801B419497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99043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785E9E-CEFB-404F-B538-64D8A89AD7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a16="http://schemas.microsoft.com/office/drawing/2014/main" id="{BA15AD11-B403-4885-A432-F735F3B855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8D227E53-6C27-42FA-8736-56AFD1CBB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63828CDA-890D-4AA2-BC27-A382DBE03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a16="http://schemas.microsoft.com/office/drawing/2014/main" id="{03BF0E2A-A3B0-482E-8BF0-3024A947CE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51B86-6D45-49A2-8C9C-A8B32585C558}" type="slidenum">
              <a:rPr lang="en-PH" smtClean="0"/>
              <a:pPr/>
              <a:t>‹#›</a:t>
            </a:fld>
            <a:endParaRPr lang="en-PH"/>
          </a:p>
        </p:txBody>
      </p:sp>
    </p:spTree>
    <p:extLst>
      <p:ext uri="{BB962C8B-B14F-4D97-AF65-F5344CB8AC3E}">
        <p14:creationId xmlns:p14="http://schemas.microsoft.com/office/powerpoint/2010/main" val="39398176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53.xml"/><Relationship Id="rId5" Type="http://schemas.openxmlformats.org/officeDocument/2006/relationships/image" Target="../media/image20.sv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5">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FF72767-8E3C-4A64-873A-FAC465367D06}"/>
              </a:ext>
            </a:extLst>
          </p:cNvPr>
          <p:cNvPicPr>
            <a:picLocks noChangeAspect="1"/>
          </p:cNvPicPr>
          <p:nvPr/>
        </p:nvPicPr>
        <p:blipFill rotWithShape="1">
          <a:blip r:embed="rId3">
            <a:extLst>
              <a:ext uri="{28A0092B-C50C-407E-A947-70E740481C1C}">
                <a14:useLocalDpi xmlns:a14="http://schemas.microsoft.com/office/drawing/2010/main" val="0"/>
              </a:ext>
            </a:extLst>
          </a:blip>
          <a:srcRect t="45675" b="19161"/>
          <a:stretch/>
        </p:blipFill>
        <p:spPr>
          <a:xfrm>
            <a:off x="0" y="1"/>
            <a:ext cx="12192004" cy="6823494"/>
          </a:xfrm>
          <a:prstGeom prst="rect">
            <a:avLst/>
          </a:prstGeom>
        </p:spPr>
      </p:pic>
      <p:sp>
        <p:nvSpPr>
          <p:cNvPr id="28" name="Rectangle 27">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6C08C4-900E-47A5-A5C9-CBC25C60966A}"/>
              </a:ext>
            </a:extLst>
          </p:cNvPr>
          <p:cNvSpPr>
            <a:spLocks noGrp="1"/>
          </p:cNvSpPr>
          <p:nvPr>
            <p:ph type="ctrTitle"/>
          </p:nvPr>
        </p:nvSpPr>
        <p:spPr>
          <a:xfrm>
            <a:off x="404553" y="3091928"/>
            <a:ext cx="9078562" cy="2387600"/>
          </a:xfrm>
        </p:spPr>
        <p:txBody>
          <a:bodyPr>
            <a:normAutofit/>
          </a:bodyPr>
          <a:lstStyle/>
          <a:p>
            <a:pPr algn="l"/>
            <a:r>
              <a:rPr lang="en-US" sz="5100" dirty="0">
                <a:latin typeface="+mn-lt"/>
              </a:rPr>
              <a:t>Facilitate Choice and </a:t>
            </a:r>
            <a:br>
              <a:rPr lang="en-US" sz="5100" dirty="0">
                <a:latin typeface="+mn-lt"/>
              </a:rPr>
            </a:br>
            <a:r>
              <a:rPr lang="en-US" sz="5100" dirty="0">
                <a:latin typeface="+mn-lt"/>
              </a:rPr>
              <a:t>Self-Determination</a:t>
            </a:r>
            <a:endParaRPr lang="en-PH" sz="5100" dirty="0">
              <a:latin typeface="+mn-lt"/>
            </a:endParaRPr>
          </a:p>
        </p:txBody>
      </p:sp>
      <p:sp>
        <p:nvSpPr>
          <p:cNvPr id="3" name="Subtitle 2">
            <a:extLst>
              <a:ext uri="{FF2B5EF4-FFF2-40B4-BE49-F238E27FC236}">
                <a16:creationId xmlns:a16="http://schemas.microsoft.com/office/drawing/2014/main" id="{C125ADC1-FACE-4BB7-9E27-CC7A9875370F}"/>
              </a:ext>
            </a:extLst>
          </p:cNvPr>
          <p:cNvSpPr>
            <a:spLocks noGrp="1"/>
          </p:cNvSpPr>
          <p:nvPr>
            <p:ph type="subTitle" idx="1"/>
          </p:nvPr>
        </p:nvSpPr>
        <p:spPr>
          <a:xfrm>
            <a:off x="404553" y="5624945"/>
            <a:ext cx="9078562" cy="592975"/>
          </a:xfrm>
        </p:spPr>
        <p:txBody>
          <a:bodyPr anchor="ctr">
            <a:normAutofit fontScale="92500" lnSpcReduction="20000"/>
          </a:bodyPr>
          <a:lstStyle/>
          <a:p>
            <a:pPr algn="l"/>
            <a:r>
              <a:rPr lang="en-US" dirty="0"/>
              <a:t>CHCEDS033 - Meet legal and ethical requirements in an education support environment</a:t>
            </a:r>
          </a:p>
        </p:txBody>
      </p:sp>
      <p:sp>
        <p:nvSpPr>
          <p:cNvPr id="30" name="Rectangle: Rounded Corners 29">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C125ADC1-FACE-4BB7-9E27-CC7A9875370F}"/>
              </a:ext>
            </a:extLst>
          </p:cNvPr>
          <p:cNvSpPr txBox="1">
            <a:spLocks/>
          </p:cNvSpPr>
          <p:nvPr/>
        </p:nvSpPr>
        <p:spPr>
          <a:xfrm>
            <a:off x="404553" y="5624945"/>
            <a:ext cx="9078562" cy="5929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CHCCCS038 - Facilitate the empowerment of people receiving support </a:t>
            </a:r>
          </a:p>
        </p:txBody>
      </p:sp>
    </p:spTree>
    <p:custDataLst>
      <p:tags r:id="rId1"/>
    </p:custDataLst>
    <p:extLst>
      <p:ext uri="{BB962C8B-B14F-4D97-AF65-F5344CB8AC3E}">
        <p14:creationId xmlns:p14="http://schemas.microsoft.com/office/powerpoint/2010/main" val="405546994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Self-Advocacy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Acknowledging a person with disability as their own expert is a practice that is supported by the concept of self-advocacy.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Self-advocacy</a:t>
            </a:r>
            <a:r>
              <a:rPr lang="en-US" sz="2200" dirty="0">
                <a:solidFill>
                  <a:schemeClr val="tx1">
                    <a:lumMod val="75000"/>
                    <a:lumOff val="25000"/>
                  </a:schemeClr>
                </a:solidFill>
              </a:rPr>
              <a:t> simply means allowing and assisting the client with disability to speak up for themselves.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a client with disability is having trouble speaking up for themself, the client must be helped to access the various self-advocacy groups available to them.</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1442854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3.2 Work with the person to facilitate person-</a:t>
            </a:r>
            <a:r>
              <a:rPr lang="en-US" sz="4400" b="1" dirty="0" err="1">
                <a:solidFill>
                  <a:schemeClr val="tx1">
                    <a:lumMod val="50000"/>
                    <a:lumOff val="50000"/>
                  </a:schemeClr>
                </a:solidFill>
                <a:latin typeface="Arial" panose="020B0604020202020204" pitchFamily="34" charset="0"/>
                <a:cs typeface="Arial" panose="020B0604020202020204" pitchFamily="34" charset="0"/>
              </a:rPr>
              <a:t>centred</a:t>
            </a:r>
            <a:r>
              <a:rPr lang="en-US" sz="4400" b="1" dirty="0">
                <a:solidFill>
                  <a:schemeClr val="tx1">
                    <a:lumMod val="50000"/>
                    <a:lumOff val="50000"/>
                  </a:schemeClr>
                </a:solidFill>
                <a:latin typeface="Arial" panose="020B0604020202020204" pitchFamily="34" charset="0"/>
                <a:cs typeface="Arial" panose="020B0604020202020204" pitchFamily="34" charset="0"/>
              </a:rPr>
              <a:t> options for action on relevant issues and discuss with the person, family, carer or others identified by the person.</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9620" y="375917"/>
            <a:ext cx="2490673" cy="6106165"/>
          </a:xfrm>
          <a:prstGeom prst="rect">
            <a:avLst/>
          </a:prstGeom>
        </p:spPr>
      </p:pic>
    </p:spTree>
    <p:custDataLst>
      <p:tags r:id="rId1"/>
    </p:custDataLst>
    <p:extLst>
      <p:ext uri="{BB962C8B-B14F-4D97-AF65-F5344CB8AC3E}">
        <p14:creationId xmlns:p14="http://schemas.microsoft.com/office/powerpoint/2010/main" val="3083438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Supporters are people who will aid the client in making decisions.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They must spend time to assist the client in weighing options that affect the support services they receive and other important matters.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Supporters can be: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family members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close friends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primary caregivers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663439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Supporters can be: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partners or significant others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relevant others, e.g. any person that the client trusts to assist </a:t>
            </a:r>
            <a:br>
              <a:rPr lang="en-US" sz="2200" dirty="0">
                <a:solidFill>
                  <a:schemeClr val="tx1">
                    <a:lumMod val="75000"/>
                    <a:lumOff val="25000"/>
                  </a:schemeClr>
                </a:solidFill>
              </a:rPr>
            </a:br>
            <a:r>
              <a:rPr lang="en-US" sz="2200" dirty="0">
                <a:solidFill>
                  <a:schemeClr val="tx1">
                    <a:lumMod val="75000"/>
                    <a:lumOff val="25000"/>
                  </a:schemeClr>
                </a:solidFill>
              </a:rPr>
              <a:t>them in making correct decisions.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5200" y="3487571"/>
            <a:ext cx="4034868" cy="2684995"/>
          </a:xfrm>
          <a:prstGeom prst="rect">
            <a:avLst/>
          </a:prstGeom>
        </p:spPr>
      </p:pic>
    </p:spTree>
    <p:custDataLst>
      <p:tags r:id="rId1"/>
    </p:custDataLst>
    <p:extLst>
      <p:ext uri="{BB962C8B-B14F-4D97-AF65-F5344CB8AC3E}">
        <p14:creationId xmlns:p14="http://schemas.microsoft.com/office/powerpoint/2010/main" val="2324081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Supporters can take on specific, legally </a:t>
            </a:r>
            <a:r>
              <a:rPr lang="en-US" sz="2200" dirty="0" err="1">
                <a:solidFill>
                  <a:schemeClr val="tx1">
                    <a:lumMod val="75000"/>
                    <a:lumOff val="25000"/>
                  </a:schemeClr>
                </a:solidFill>
              </a:rPr>
              <a:t>recognised</a:t>
            </a:r>
            <a:r>
              <a:rPr lang="en-US" sz="2200" dirty="0">
                <a:solidFill>
                  <a:schemeClr val="tx1">
                    <a:lumMod val="75000"/>
                    <a:lumOff val="25000"/>
                  </a:schemeClr>
                </a:solidFill>
              </a:rPr>
              <a:t> roles.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roles are based on federal and state or territory legislation and, thus, may vary depending on your state or territory.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a:t>
            </a:r>
            <a:r>
              <a:rPr lang="en-US" sz="2200" dirty="0" err="1">
                <a:solidFill>
                  <a:schemeClr val="tx1">
                    <a:lumMod val="75000"/>
                    <a:lumOff val="25000"/>
                  </a:schemeClr>
                </a:solidFill>
              </a:rPr>
              <a:t>recognised</a:t>
            </a:r>
            <a:r>
              <a:rPr lang="en-US" sz="2200" dirty="0">
                <a:solidFill>
                  <a:schemeClr val="tx1">
                    <a:lumMod val="75000"/>
                    <a:lumOff val="25000"/>
                  </a:schemeClr>
                </a:solidFill>
              </a:rPr>
              <a:t> roles of supporters in Victoria:</a:t>
            </a:r>
          </a:p>
          <a:p>
            <a:pPr>
              <a:lnSpc>
                <a:spcPct val="114000"/>
              </a:lnSpc>
              <a:spcBef>
                <a:spcPts val="600"/>
              </a:spcBef>
              <a:spcAft>
                <a:spcPts val="600"/>
              </a:spcAft>
              <a:buClr>
                <a:srgbClr val="1C96D3"/>
              </a:buClr>
              <a:buFont typeface="Wingdings" panose="05000000000000000000" pitchFamily="2" charset="2"/>
              <a:buChar char="§"/>
            </a:pPr>
            <a:r>
              <a:rPr lang="en-US" sz="2200" b="1" dirty="0">
                <a:solidFill>
                  <a:schemeClr val="tx1">
                    <a:lumMod val="75000"/>
                    <a:lumOff val="25000"/>
                  </a:schemeClr>
                </a:solidFill>
              </a:rPr>
              <a:t>Supportive attorney</a:t>
            </a:r>
            <a:r>
              <a:rPr lang="en-US" sz="2200" dirty="0">
                <a:solidFill>
                  <a:schemeClr val="tx1">
                    <a:lumMod val="75000"/>
                    <a:lumOff val="25000"/>
                  </a:schemeClr>
                </a:solidFill>
              </a:rPr>
              <a:t> (based on Powers of Attorney Act)</a:t>
            </a:r>
          </a:p>
          <a:p>
            <a:pPr>
              <a:lnSpc>
                <a:spcPct val="114000"/>
              </a:lnSpc>
              <a:spcBef>
                <a:spcPts val="600"/>
              </a:spcBef>
              <a:spcAft>
                <a:spcPts val="600"/>
              </a:spcAft>
              <a:buClr>
                <a:srgbClr val="1C96D3"/>
              </a:buClr>
              <a:buFont typeface="Wingdings" panose="05000000000000000000" pitchFamily="2" charset="2"/>
              <a:buChar char="§"/>
            </a:pPr>
            <a:r>
              <a:rPr lang="en-US" sz="2200" b="1" dirty="0">
                <a:solidFill>
                  <a:schemeClr val="tx1">
                    <a:lumMod val="75000"/>
                    <a:lumOff val="25000"/>
                  </a:schemeClr>
                </a:solidFill>
              </a:rPr>
              <a:t>Supportive guardian and supportive administrator</a:t>
            </a:r>
            <a:r>
              <a:rPr lang="en-US" sz="2200" dirty="0">
                <a:solidFill>
                  <a:schemeClr val="tx1">
                    <a:lumMod val="75000"/>
                    <a:lumOff val="25000"/>
                  </a:schemeClr>
                </a:solidFill>
              </a:rPr>
              <a:t> (based in Guardianship and Administration Act)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882293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a:t>
            </a:r>
            <a:r>
              <a:rPr lang="en-US" sz="2200" dirty="0" err="1">
                <a:solidFill>
                  <a:schemeClr val="tx1">
                    <a:lumMod val="75000"/>
                    <a:lumOff val="25000"/>
                  </a:schemeClr>
                </a:solidFill>
              </a:rPr>
              <a:t>recognised</a:t>
            </a:r>
            <a:r>
              <a:rPr lang="en-US" sz="2200" dirty="0">
                <a:solidFill>
                  <a:schemeClr val="tx1">
                    <a:lumMod val="75000"/>
                    <a:lumOff val="25000"/>
                  </a:schemeClr>
                </a:solidFill>
              </a:rPr>
              <a:t> roles of supporters in Victoria:</a:t>
            </a:r>
          </a:p>
          <a:p>
            <a:pPr>
              <a:lnSpc>
                <a:spcPct val="114000"/>
              </a:lnSpc>
              <a:spcBef>
                <a:spcPts val="600"/>
              </a:spcBef>
              <a:spcAft>
                <a:spcPts val="600"/>
              </a:spcAft>
              <a:buClr>
                <a:srgbClr val="1C96D3"/>
              </a:buClr>
              <a:buFont typeface="Wingdings" panose="05000000000000000000" pitchFamily="2" charset="2"/>
              <a:buChar char="§"/>
            </a:pPr>
            <a:r>
              <a:rPr lang="en-US" sz="2200" b="1" dirty="0">
                <a:solidFill>
                  <a:schemeClr val="tx1">
                    <a:lumMod val="75000"/>
                    <a:lumOff val="25000"/>
                  </a:schemeClr>
                </a:solidFill>
              </a:rPr>
              <a:t>Support person</a:t>
            </a:r>
            <a:r>
              <a:rPr lang="en-US" sz="2200" dirty="0">
                <a:solidFill>
                  <a:schemeClr val="tx1">
                    <a:lumMod val="75000"/>
                    <a:lumOff val="25000"/>
                  </a:schemeClr>
                </a:solidFill>
              </a:rPr>
              <a:t> – </a:t>
            </a:r>
            <a:r>
              <a:rPr lang="en-US" sz="2200" b="1" dirty="0">
                <a:solidFill>
                  <a:schemeClr val="tx1">
                    <a:lumMod val="75000"/>
                    <a:lumOff val="25000"/>
                  </a:schemeClr>
                </a:solidFill>
              </a:rPr>
              <a:t>medical </a:t>
            </a:r>
            <a:r>
              <a:rPr lang="en-US" sz="2200" dirty="0">
                <a:solidFill>
                  <a:schemeClr val="tx1">
                    <a:lumMod val="75000"/>
                    <a:lumOff val="25000"/>
                  </a:schemeClr>
                </a:solidFill>
              </a:rPr>
              <a:t>(based on Medical Treatment Planning and Decisions Act)</a:t>
            </a:r>
          </a:p>
          <a:p>
            <a:pPr>
              <a:lnSpc>
                <a:spcPct val="114000"/>
              </a:lnSpc>
              <a:spcBef>
                <a:spcPts val="600"/>
              </a:spcBef>
              <a:spcAft>
                <a:spcPts val="600"/>
              </a:spcAft>
              <a:buClr>
                <a:srgbClr val="1C96D3"/>
              </a:buClr>
              <a:buFont typeface="Wingdings" panose="05000000000000000000" pitchFamily="2" charset="2"/>
              <a:buChar char="§"/>
            </a:pPr>
            <a:r>
              <a:rPr lang="en-US" sz="2200" b="1" dirty="0">
                <a:solidFill>
                  <a:schemeClr val="tx1">
                    <a:lumMod val="75000"/>
                    <a:lumOff val="25000"/>
                  </a:schemeClr>
                </a:solidFill>
              </a:rPr>
              <a:t>Plan nominee</a:t>
            </a:r>
            <a:r>
              <a:rPr lang="en-US" sz="2200" dirty="0">
                <a:solidFill>
                  <a:schemeClr val="tx1">
                    <a:lumMod val="75000"/>
                    <a:lumOff val="25000"/>
                  </a:schemeClr>
                </a:solidFill>
              </a:rPr>
              <a:t> (based on National Disability Insurance Scheme [NDIS] Act)</a:t>
            </a:r>
          </a:p>
          <a:p>
            <a:pPr>
              <a:lnSpc>
                <a:spcPct val="114000"/>
              </a:lnSpc>
              <a:spcBef>
                <a:spcPts val="600"/>
              </a:spcBef>
              <a:spcAft>
                <a:spcPts val="600"/>
              </a:spcAft>
              <a:buClr>
                <a:srgbClr val="1C96D3"/>
              </a:buClr>
              <a:buFont typeface="Wingdings" panose="05000000000000000000" pitchFamily="2" charset="2"/>
              <a:buChar char="§"/>
            </a:pPr>
            <a:r>
              <a:rPr lang="en-US" sz="2200" b="1" dirty="0">
                <a:solidFill>
                  <a:schemeClr val="tx1">
                    <a:lumMod val="75000"/>
                    <a:lumOff val="25000"/>
                  </a:schemeClr>
                </a:solidFill>
              </a:rPr>
              <a:t>Nominated person</a:t>
            </a:r>
            <a:r>
              <a:rPr lang="en-US" sz="2200" dirty="0">
                <a:solidFill>
                  <a:schemeClr val="tx1">
                    <a:lumMod val="75000"/>
                    <a:lumOff val="25000"/>
                  </a:schemeClr>
                </a:solidFill>
              </a:rPr>
              <a:t> (based on the Mental Health Act)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4075426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you assist the client in finding supporters and making decisions, you must take on the role of a facilitator.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role of a facilitator is as follows: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must be aware of all decisions made by the </a:t>
            </a:r>
            <a:br>
              <a:rPr lang="en-US" sz="2200" dirty="0">
                <a:solidFill>
                  <a:schemeClr val="tx1">
                    <a:lumMod val="75000"/>
                    <a:lumOff val="25000"/>
                  </a:schemeClr>
                </a:solidFill>
              </a:rPr>
            </a:br>
            <a:r>
              <a:rPr lang="en-US" sz="2200" dirty="0">
                <a:solidFill>
                  <a:schemeClr val="tx1">
                    <a:lumMod val="75000"/>
                    <a:lumOff val="25000"/>
                  </a:schemeClr>
                </a:solidFill>
              </a:rPr>
              <a:t>client and of how each decision was made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must also provide additional information and </a:t>
            </a:r>
            <a:br>
              <a:rPr lang="en-US" sz="2200" dirty="0">
                <a:solidFill>
                  <a:schemeClr val="tx1">
                    <a:lumMod val="75000"/>
                    <a:lumOff val="25000"/>
                  </a:schemeClr>
                </a:solidFill>
              </a:rPr>
            </a:br>
            <a:r>
              <a:rPr lang="en-US" sz="2200" dirty="0">
                <a:solidFill>
                  <a:schemeClr val="tx1">
                    <a:lumMod val="75000"/>
                    <a:lumOff val="25000"/>
                  </a:schemeClr>
                </a:solidFill>
              </a:rPr>
              <a:t>assistance if the client and supporters have </a:t>
            </a:r>
            <a:br>
              <a:rPr lang="en-US" sz="2200" dirty="0">
                <a:solidFill>
                  <a:schemeClr val="tx1">
                    <a:lumMod val="75000"/>
                    <a:lumOff val="25000"/>
                  </a:schemeClr>
                </a:solidFill>
              </a:rPr>
            </a:br>
            <a:r>
              <a:rPr lang="en-US" sz="2200" dirty="0">
                <a:solidFill>
                  <a:schemeClr val="tx1">
                    <a:lumMod val="75000"/>
                    <a:lumOff val="25000"/>
                  </a:schemeClr>
                </a:solidFill>
              </a:rPr>
              <a:t>questions or concerns.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9347" y="3671633"/>
            <a:ext cx="3649570" cy="2505330"/>
          </a:xfrm>
          <a:prstGeom prst="rect">
            <a:avLst/>
          </a:prstGeom>
        </p:spPr>
      </p:pic>
    </p:spTree>
    <p:custDataLst>
      <p:tags r:id="rId1"/>
    </p:custDataLst>
    <p:extLst>
      <p:ext uri="{BB962C8B-B14F-4D97-AF65-F5344CB8AC3E}">
        <p14:creationId xmlns:p14="http://schemas.microsoft.com/office/powerpoint/2010/main" val="42891657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role of a facilitator is as follows: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must guide discussions and act as a mentor to supporters if necessary or in cases where the chosen supporters are not capable of making informed decisions themselves.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must take immediate action if they have reason to believe that an agreement between the client and a supporter has been breached or broken.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447656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facilitator, you must do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Give the client and their supporters an appropriate space and enough time to discuss their options and make their decisions.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Take note of all decisions that the client makes.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Be aware of every supporter’s role.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Look out for possible instances of abuse or conflicts of interest.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Remember that the client themselves is experiencing changes.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Remember your original goal of empowerment and self-determination.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72144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3.3 Provide assistance to the person to facilitate communication of their personal goals.</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525" y="1532734"/>
            <a:ext cx="5709500" cy="3792532"/>
          </a:xfrm>
          <a:prstGeom prst="rect">
            <a:avLst/>
          </a:prstGeom>
        </p:spPr>
      </p:pic>
    </p:spTree>
    <p:custDataLst>
      <p:tags r:id="rId1"/>
    </p:custDataLst>
    <p:extLst>
      <p:ext uri="{BB962C8B-B14F-4D97-AF65-F5344CB8AC3E}">
        <p14:creationId xmlns:p14="http://schemas.microsoft.com/office/powerpoint/2010/main" val="334997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Motivation is an essential aspect of the wellbeing of a person with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Motivation will allow a person to engage in activities and become receptive to strategies that are designed to assist in their care.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One of the key factors that can affect the motivation of a person with disability is the concept of self-determination.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Self-determination</a:t>
            </a:r>
            <a:r>
              <a:rPr lang="en-US" sz="2200" dirty="0">
                <a:solidFill>
                  <a:schemeClr val="tx1">
                    <a:lumMod val="75000"/>
                    <a:lumOff val="25000"/>
                  </a:schemeClr>
                </a:solidFill>
              </a:rPr>
              <a:t> refers to a person’s ability to make their own choices, actions, and decisions.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feeling of freedom, in turn, enhances a person’s intrinsic motivation.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4231795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Assisting clients to be self-determined starts with asking them for their personal goals.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Helping clients achieve their goals improves their self-determination and motivation to improve their quality of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self-determined and motivated client will be much easier to care for and will have an easier time communicating for assistance.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647774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6514" y="1"/>
            <a:ext cx="10280671"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can have to adhere to the principles of the following concepts as </a:t>
            </a:r>
            <a:br>
              <a:rPr lang="en-US" sz="2200" dirty="0">
                <a:solidFill>
                  <a:schemeClr val="tx1">
                    <a:lumMod val="75000"/>
                    <a:lumOff val="25000"/>
                  </a:schemeClr>
                </a:solidFill>
              </a:rPr>
            </a:br>
            <a:r>
              <a:rPr lang="en-US" sz="2200" dirty="0">
                <a:solidFill>
                  <a:schemeClr val="tx1">
                    <a:lumMod val="75000"/>
                    <a:lumOff val="25000"/>
                  </a:schemeClr>
                </a:solidFill>
              </a:rPr>
              <a:t>you assist your client in communicating their personal goals: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active support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active listening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strengths-based approaches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635188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Active Support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with disability may find it condescending when a support worker offers help all the time.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a client feels that their support worker does too much, they tend to not provide as many details of their personal goals in fears that their support worker will use these goals to provide excessive help.</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4141532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Active support means offering constant, round-the-clock assistance that is sufficient or appropriate for the client.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support worker looking to ask clients about their personal goals may need to show that they will be using this information for active support.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To do this, the support worker will have to abide by the following principles: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graphicFrame>
        <p:nvGraphicFramePr>
          <p:cNvPr id="6" name="Diagram 5"/>
          <p:cNvGraphicFramePr/>
          <p:nvPr>
            <p:extLst>
              <p:ext uri="{D42A27DB-BD31-4B8C-83A1-F6EECF244321}">
                <p14:modId xmlns:p14="http://schemas.microsoft.com/office/powerpoint/2010/main" val="2388000675"/>
              </p:ext>
            </p:extLst>
          </p:nvPr>
        </p:nvGraphicFramePr>
        <p:xfrm>
          <a:off x="1463616" y="4549348"/>
          <a:ext cx="8758688" cy="1267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765062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Adherence to these principles involve: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Helping the client without affecting their relationship with others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Assisting the client in a way that does not diminish their dignity or standing with their peers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Giving the client freedom to make significant choices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Respecting the client’s desire to take on challenging or potentially risky tasks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745900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Adherence to these principles involve: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Acknowledging the client’s feelings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Avoiding making assumptions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Refraining from withholding information that may upset the client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372075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Active Listening</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are times when a support worker can get overwhelmed with work and other personal issues that they fail to listen to their clients truly.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Active listening is a concept that allows a support worker or any person to be </a:t>
            </a:r>
            <a:r>
              <a:rPr lang="en-US" sz="2200" i="1" dirty="0">
                <a:solidFill>
                  <a:schemeClr val="tx1">
                    <a:lumMod val="75000"/>
                    <a:lumOff val="25000"/>
                  </a:schemeClr>
                </a:solidFill>
              </a:rPr>
              <a:t>in the moment </a:t>
            </a:r>
            <a:r>
              <a:rPr lang="en-US" sz="2200" dirty="0">
                <a:solidFill>
                  <a:schemeClr val="tx1">
                    <a:lumMod val="75000"/>
                    <a:lumOff val="25000"/>
                  </a:schemeClr>
                </a:solidFill>
              </a:rPr>
              <a:t>as they interact with a client.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66863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Active listening follows the following principles: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graphicFrame>
        <p:nvGraphicFramePr>
          <p:cNvPr id="6" name="Diagram 5"/>
          <p:cNvGraphicFramePr/>
          <p:nvPr>
            <p:extLst>
              <p:ext uri="{D42A27DB-BD31-4B8C-83A1-F6EECF244321}">
                <p14:modId xmlns:p14="http://schemas.microsoft.com/office/powerpoint/2010/main" val="1657697743"/>
              </p:ext>
            </p:extLst>
          </p:nvPr>
        </p:nvGraphicFramePr>
        <p:xfrm>
          <a:off x="2444605" y="3071004"/>
          <a:ext cx="7303244" cy="1622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27745698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Strengths-Based Approaches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with disability may also hesitate to provide information on their personal goals if they lack self-confidence or have a negative image of themselves.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is a common problem for persons with disabilities, as they have likely experienced difficulties or even discrimination because of their perceived deficits.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support worker using a strengths-based approach can restore the client’s confidence and help them focus on moving forward instead of dwelling on their disability.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161572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strengths-based approach basically highlights a person’s strengths rather than their shortcomings and difficulties.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Strengths-based approaches follow these principles: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All care strategies must focus and draw on the client’s strengths and capabilities.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All clients have a responsibility to maintain and improve their wellbeing.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All clients have the capacity to learn, improve, and change.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265562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needs must be addressed to allow a person to develop a greater sense of self-determination: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graphicFrame>
        <p:nvGraphicFramePr>
          <p:cNvPr id="6" name="Diagram 5"/>
          <p:cNvGraphicFramePr/>
          <p:nvPr>
            <p:extLst>
              <p:ext uri="{D42A27DB-BD31-4B8C-83A1-F6EECF244321}">
                <p14:modId xmlns:p14="http://schemas.microsoft.com/office/powerpoint/2010/main" val="2458756813"/>
              </p:ext>
            </p:extLst>
          </p:nvPr>
        </p:nvGraphicFramePr>
        <p:xfrm>
          <a:off x="2533290" y="3165893"/>
          <a:ext cx="6826370" cy="1634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20527781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using strength-based approaches, a support worker must: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assess the strengths and capabilities of the clients and use them in planning care strategies </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maximise</a:t>
            </a:r>
            <a:r>
              <a:rPr lang="en-US" sz="2200" dirty="0">
                <a:solidFill>
                  <a:schemeClr val="tx1">
                    <a:lumMod val="75000"/>
                    <a:lumOff val="25000"/>
                  </a:schemeClr>
                </a:solidFill>
              </a:rPr>
              <a:t> the use of resources available to the </a:t>
            </a:r>
            <a:br>
              <a:rPr lang="en-US" sz="2200" dirty="0">
                <a:solidFill>
                  <a:schemeClr val="tx1">
                    <a:lumMod val="75000"/>
                    <a:lumOff val="25000"/>
                  </a:schemeClr>
                </a:solidFill>
              </a:rPr>
            </a:br>
            <a:r>
              <a:rPr lang="en-US" sz="2200" dirty="0">
                <a:solidFill>
                  <a:schemeClr val="tx1">
                    <a:lumMod val="75000"/>
                    <a:lumOff val="25000"/>
                  </a:schemeClr>
                </a:solidFill>
              </a:rPr>
              <a:t>client to improve their condition and create </a:t>
            </a:r>
            <a:br>
              <a:rPr lang="en-US" sz="2200" dirty="0">
                <a:solidFill>
                  <a:schemeClr val="tx1">
                    <a:lumMod val="75000"/>
                    <a:lumOff val="25000"/>
                  </a:schemeClr>
                </a:solidFill>
              </a:rPr>
            </a:br>
            <a:r>
              <a:rPr lang="en-US" sz="2200" dirty="0">
                <a:solidFill>
                  <a:schemeClr val="tx1">
                    <a:lumMod val="75000"/>
                    <a:lumOff val="25000"/>
                  </a:schemeClr>
                </a:solidFill>
              </a:rPr>
              <a:t>strategies that will benefit them</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pic>
        <p:nvPicPr>
          <p:cNvPr id="7"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8525" y="3395862"/>
            <a:ext cx="4081073" cy="2720716"/>
          </a:xfrm>
          <a:prstGeom prst="rect">
            <a:avLst/>
          </a:prstGeom>
        </p:spPr>
      </p:pic>
    </p:spTree>
    <p:custDataLst>
      <p:tags r:id="rId1"/>
    </p:custDataLst>
    <p:extLst>
      <p:ext uri="{BB962C8B-B14F-4D97-AF65-F5344CB8AC3E}">
        <p14:creationId xmlns:p14="http://schemas.microsoft.com/office/powerpoint/2010/main" val="3449765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using strength-based approaches, a support worker must: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induce hope in the client by affirming their improvement and showing an appreciation for their capability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allow the client to make choices on what they want to do or how they want to work on their problems.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19685838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3.4 Work with the person to provide person-</a:t>
            </a:r>
            <a:r>
              <a:rPr lang="en-US" sz="4400" b="1" dirty="0" err="1">
                <a:solidFill>
                  <a:schemeClr val="tx1">
                    <a:lumMod val="50000"/>
                    <a:lumOff val="50000"/>
                  </a:schemeClr>
                </a:solidFill>
                <a:latin typeface="Arial" panose="020B0604020202020204" pitchFamily="34" charset="0"/>
                <a:cs typeface="Arial" panose="020B0604020202020204" pitchFamily="34" charset="0"/>
              </a:rPr>
              <a:t>centred</a:t>
            </a:r>
            <a:r>
              <a:rPr lang="en-US" sz="4400" b="1" dirty="0">
                <a:solidFill>
                  <a:schemeClr val="tx1">
                    <a:lumMod val="50000"/>
                    <a:lumOff val="50000"/>
                  </a:schemeClr>
                </a:solidFill>
                <a:latin typeface="Arial" panose="020B0604020202020204" pitchFamily="34" charset="0"/>
                <a:cs typeface="Arial" panose="020B0604020202020204" pitchFamily="34" charset="0"/>
              </a:rPr>
              <a:t> support in a manner that encourages and empowers the person to make their own choices and action.</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6525" y="1531019"/>
            <a:ext cx="5709500" cy="3795960"/>
          </a:xfrm>
          <a:prstGeom prst="rect">
            <a:avLst/>
          </a:prstGeom>
        </p:spPr>
      </p:pic>
    </p:spTree>
    <p:custDataLst>
      <p:tags r:id="rId1"/>
    </p:custDataLst>
    <p:extLst>
      <p:ext uri="{BB962C8B-B14F-4D97-AF65-F5344CB8AC3E}">
        <p14:creationId xmlns:p14="http://schemas.microsoft.com/office/powerpoint/2010/main" val="399473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assisting your client, always remember that the client must be supported to take control of their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Person-</a:t>
            </a:r>
            <a:r>
              <a:rPr lang="en-US" sz="2200" dirty="0" err="1">
                <a:solidFill>
                  <a:schemeClr val="tx1">
                    <a:lumMod val="75000"/>
                    <a:lumOff val="25000"/>
                  </a:schemeClr>
                </a:solidFill>
              </a:rPr>
              <a:t>centred</a:t>
            </a:r>
            <a:r>
              <a:rPr lang="en-US" sz="2200" dirty="0">
                <a:solidFill>
                  <a:schemeClr val="tx1">
                    <a:lumMod val="75000"/>
                    <a:lumOff val="25000"/>
                  </a:schemeClr>
                </a:solidFill>
              </a:rPr>
              <a:t> support allows persons with disabilities to live their life in a way that is most comfortable to them.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a form of support that provides empowerment in the form of independence and autonomy.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must use person-</a:t>
            </a:r>
            <a:r>
              <a:rPr lang="en-US" sz="2200" dirty="0" err="1">
                <a:solidFill>
                  <a:schemeClr val="tx1">
                    <a:lumMod val="75000"/>
                    <a:lumOff val="25000"/>
                  </a:schemeClr>
                </a:solidFill>
              </a:rPr>
              <a:t>centred</a:t>
            </a:r>
            <a:r>
              <a:rPr lang="en-US" sz="2200" dirty="0">
                <a:solidFill>
                  <a:schemeClr val="tx1">
                    <a:lumMod val="75000"/>
                    <a:lumOff val="25000"/>
                  </a:schemeClr>
                </a:solidFill>
              </a:rPr>
              <a:t> support to help clients to make decisions and choices for themselves.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666401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Thus, you must empower clients to make choices so that they do not fall victim to these dangers.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this involves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Reduce the need for clients to go through many options by using close-ended questions instead of open-ended questions.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Use appropriate modelling techniques to guide clients towards making responsible choices. </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2299112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this involves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Help clients develop a personal method for making choices.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Come up with a way for the clients to communicate their choice.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Provide opportunities to make choices every day. </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10915445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664"/>
          <a:stretch/>
        </p:blipFill>
        <p:spPr>
          <a:xfrm>
            <a:off x="6444798" y="0"/>
            <a:ext cx="6263856"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Informed Consent</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Providing informed consent means that a client grants permission for others to use their personal information and any information that others can use to identify them.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Permission is informed if the client is given all important details about the decision being made and the other options available, including: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possible outcomes of the decision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risks involved with the decision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effects that the decision may have on their financial assets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extLst>
      <p:ext uri="{BB962C8B-B14F-4D97-AF65-F5344CB8AC3E}">
        <p14:creationId xmlns:p14="http://schemas.microsoft.com/office/powerpoint/2010/main" val="1910435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Informed consent is necessary in all cases, except when: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court order requires you to provide information without the consent of the client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disclosing the information is necessary to assist law enforcement agencies and other relevant government agencies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there is reason to believe that the client is in grave danger or risk of harm and the information is necessary to file a report.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7943147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clients may not be able to provide informed consent using conventional means.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is especially true for clients with impairments affecting their ability to communicate verbally and non-verbally.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For such cases, a client may need to be assisted using </a:t>
            </a:r>
            <a:r>
              <a:rPr lang="en-US" sz="2200" dirty="0" err="1">
                <a:solidFill>
                  <a:schemeClr val="tx1">
                    <a:lumMod val="75000"/>
                    <a:lumOff val="25000"/>
                  </a:schemeClr>
                </a:solidFill>
              </a:rPr>
              <a:t>specialised</a:t>
            </a:r>
            <a:r>
              <a:rPr lang="en-US" sz="2200" dirty="0">
                <a:solidFill>
                  <a:schemeClr val="tx1">
                    <a:lumMod val="75000"/>
                    <a:lumOff val="25000"/>
                  </a:schemeClr>
                </a:solidFill>
              </a:rPr>
              <a:t> strategies for communicating their choice.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6815402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3.5 Support the person’s use of assistive technologies in meeting their individual needs.</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338" y="1531019"/>
            <a:ext cx="5691874" cy="3795960"/>
          </a:xfrm>
          <a:prstGeom prst="rect">
            <a:avLst/>
          </a:prstGeom>
        </p:spPr>
      </p:pic>
    </p:spTree>
    <p:custDataLst>
      <p:tags r:id="rId1"/>
    </p:custDataLst>
    <p:extLst>
      <p:ext uri="{BB962C8B-B14F-4D97-AF65-F5344CB8AC3E}">
        <p14:creationId xmlns:p14="http://schemas.microsoft.com/office/powerpoint/2010/main" val="1743502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Self-determination is vital to empowering a person with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 workers must make sure that their clients are intrinsically motivated to improve their own conditions.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Failure to motivate clients can lead to situations where any effort to empower them does not create any meaningful change in their quality of life.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Self-determination is also closely tied to human rights.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9431934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3.6 Work with the person to implement strategies to ensure that the person is comfortable with decisions made.</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338" y="1531019"/>
            <a:ext cx="5691874" cy="3795960"/>
          </a:xfrm>
          <a:prstGeom prst="rect">
            <a:avLst/>
          </a:prstGeom>
        </p:spPr>
      </p:pic>
    </p:spTree>
    <p:custDataLst>
      <p:tags r:id="rId1"/>
    </p:custDataLst>
    <p:extLst>
      <p:ext uri="{BB962C8B-B14F-4D97-AF65-F5344CB8AC3E}">
        <p14:creationId xmlns:p14="http://schemas.microsoft.com/office/powerpoint/2010/main" val="5811073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At times, a person with disability can only be assisted in decision making by having another person make decisions for them. This is applicable in cases where: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client is totally incapable of rational thought or decision making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client is temporarily unavailable to make a choice themself due to a medical procedure or the worsening of an existing condition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is necessary to give legal authority to a person so that they can make decisions on behalf of the client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783581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At times, a person with disability can only be assisted in decision making by having another person make decisions for them. This is applicable in cases where: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there are conflicts or disagreements between parties looking after the wellbeing of the client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there are concerns that the client is at risk or is being abused or neglected.</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5125029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Guardians do not have the power to make financial decisions for the client.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If there is a need to have a person with legal authority to make financial </a:t>
            </a:r>
            <a:br>
              <a:rPr lang="en-US" sz="2200" dirty="0">
                <a:solidFill>
                  <a:schemeClr val="tx1">
                    <a:lumMod val="75000"/>
                    <a:lumOff val="25000"/>
                  </a:schemeClr>
                </a:solidFill>
              </a:rPr>
            </a:br>
            <a:r>
              <a:rPr lang="en-US" sz="2200" dirty="0">
                <a:solidFill>
                  <a:schemeClr val="tx1">
                    <a:lumMod val="75000"/>
                    <a:lumOff val="25000"/>
                  </a:schemeClr>
                </a:solidFill>
              </a:rPr>
              <a:t>decisions, a client can choose to appoint an administrator.</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Administrators have similar roles to guardians, but with the added task </a:t>
            </a:r>
            <a:br>
              <a:rPr lang="en-US" sz="2200" dirty="0">
                <a:solidFill>
                  <a:schemeClr val="tx1">
                    <a:lumMod val="75000"/>
                    <a:lumOff val="25000"/>
                  </a:schemeClr>
                </a:solidFill>
              </a:rPr>
            </a:br>
            <a:r>
              <a:rPr lang="en-US" sz="2200" dirty="0">
                <a:solidFill>
                  <a:schemeClr val="tx1">
                    <a:lumMod val="75000"/>
                    <a:lumOff val="25000"/>
                  </a:schemeClr>
                </a:solidFill>
              </a:rPr>
              <a:t>of making decisions regarding the client’s money.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8790" y="2076028"/>
            <a:ext cx="1716622" cy="4151338"/>
          </a:xfrm>
          <a:prstGeom prst="rect">
            <a:avLst/>
          </a:prstGeom>
        </p:spPr>
      </p:pic>
    </p:spTree>
    <p:custDataLst>
      <p:tags r:id="rId1"/>
    </p:custDataLst>
    <p:extLst>
      <p:ext uri="{BB962C8B-B14F-4D97-AF65-F5344CB8AC3E}">
        <p14:creationId xmlns:p14="http://schemas.microsoft.com/office/powerpoint/2010/main" val="2453509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other people are making decisions for the client, you must ensure that the client is comfortable with any decision that is being made on their behalf.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can be challenging to do this, especially if the client needed a guardian or administrator specifically because they had problems communicating their decisions effectively.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support worker, you will have to use strategies that are appropriate to your client’s needs and capabilities.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6041894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41064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If, at any point, you notice that the client is not comfortable with the decisions being made for them, you must do the following:</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Help the client to calm down.</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Ask the client if they are uncomfortable with a decision made for them.</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Based on the client’s response, provide appropriate assistance:</a:t>
            </a:r>
          </a:p>
          <a:p>
            <a:pPr lvl="1">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If the client is comfortable with all decisions, find out the source of their discomfort.</a:t>
            </a:r>
          </a:p>
          <a:p>
            <a:pPr lvl="1">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If the client is not comfortable with any decision, go over the decisions made for them and have the client identify which decision they are not comfortable with.</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865503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If, at any point, you notice that the client is not comfortable with the decisions being made for them, you must do the following:</a:t>
            </a:r>
          </a:p>
          <a:p>
            <a:pPr marL="457200" indent="-457200">
              <a:lnSpc>
                <a:spcPct val="114000"/>
              </a:lnSpc>
              <a:spcBef>
                <a:spcPts val="600"/>
              </a:spcBef>
              <a:spcAft>
                <a:spcPts val="600"/>
              </a:spcAft>
              <a:buClr>
                <a:srgbClr val="1C96D3"/>
              </a:buClr>
              <a:buFont typeface="+mj-lt"/>
              <a:buAutoNum type="arabicPeriod" startAt="4"/>
            </a:pPr>
            <a:r>
              <a:rPr lang="en-US" sz="2200" dirty="0">
                <a:solidFill>
                  <a:schemeClr val="tx1">
                    <a:lumMod val="75000"/>
                    <a:lumOff val="25000"/>
                  </a:schemeClr>
                </a:solidFill>
              </a:rPr>
              <a:t>Explain to the client why certain decisions had to be made.</a:t>
            </a:r>
          </a:p>
          <a:p>
            <a:pPr marL="457200" indent="-457200">
              <a:lnSpc>
                <a:spcPct val="114000"/>
              </a:lnSpc>
              <a:spcBef>
                <a:spcPts val="600"/>
              </a:spcBef>
              <a:spcAft>
                <a:spcPts val="600"/>
              </a:spcAft>
              <a:buClr>
                <a:srgbClr val="1C96D3"/>
              </a:buClr>
              <a:buFont typeface="+mj-lt"/>
              <a:buAutoNum type="arabicPeriod" startAt="4"/>
            </a:pPr>
            <a:r>
              <a:rPr lang="en-US" sz="2200" dirty="0">
                <a:solidFill>
                  <a:schemeClr val="tx1">
                    <a:lumMod val="75000"/>
                    <a:lumOff val="25000"/>
                  </a:schemeClr>
                </a:solidFill>
              </a:rPr>
              <a:t>Go over the duties and responsibilities of the guardian and administrator to check if a decision has been made outside of what is legally allowed.</a:t>
            </a:r>
          </a:p>
          <a:p>
            <a:pPr marL="457200" indent="-457200">
              <a:lnSpc>
                <a:spcPct val="114000"/>
              </a:lnSpc>
              <a:spcBef>
                <a:spcPts val="600"/>
              </a:spcBef>
              <a:spcAft>
                <a:spcPts val="600"/>
              </a:spcAft>
              <a:buClr>
                <a:srgbClr val="1C96D3"/>
              </a:buClr>
              <a:buFont typeface="+mj-lt"/>
              <a:buAutoNum type="arabicPeriod" startAt="4"/>
            </a:pPr>
            <a:r>
              <a:rPr lang="en-US" sz="2200" dirty="0">
                <a:solidFill>
                  <a:schemeClr val="tx1">
                    <a:lumMod val="75000"/>
                    <a:lumOff val="25000"/>
                  </a:schemeClr>
                </a:solidFill>
              </a:rPr>
              <a:t>If necessary, assist the client in submitting a complaint to the proper authorities.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838718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3.8 Assist the person to access advocacy services and other complaint mechanisms when required.</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0126" y="1532397"/>
            <a:ext cx="5691874" cy="3793206"/>
          </a:xfrm>
          <a:prstGeom prst="rect">
            <a:avLst/>
          </a:prstGeom>
        </p:spPr>
      </p:pic>
    </p:spTree>
    <p:custDataLst>
      <p:tags r:id="rId1"/>
    </p:custDataLst>
    <p:extLst>
      <p:ext uri="{BB962C8B-B14F-4D97-AF65-F5344CB8AC3E}">
        <p14:creationId xmlns:p14="http://schemas.microsoft.com/office/powerpoint/2010/main" val="2450818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some instances, a client may feel that they can receive better assistance from an advocacy service.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will also be instances when a client may want to access other forms of complaint mechanisms to relay their concerns to appropriate authorities.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 workers must provide clients with ample assistance to do these as part of their duty in empowering persons with disabilities and upholding their rights to be seen and heard.</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Through advocacy services, an advocate can work with clients to help them understand their rights and represent them in important decision-making processes.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9902910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Advocates can also assist the client 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identifying and explaining the different options available to the client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helping the client develop their skills and knowledge for expressing themselves and standing up for their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speaking with service providers on behalf of the client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relaying wishes and preferences to other service providers and institutions, e.g. the school and teaching staff</a:t>
            </a:r>
          </a:p>
          <a:p>
            <a:pPr>
              <a:lnSpc>
                <a:spcPct val="114000"/>
              </a:lnSpc>
              <a:spcBef>
                <a:spcPts val="600"/>
              </a:spcBef>
              <a:spcAft>
                <a:spcPts val="600"/>
              </a:spcAft>
              <a:buClr>
                <a:srgbClr val="1C96D3"/>
              </a:buClr>
              <a:buFont typeface="Wingdings" panose="05000000000000000000" pitchFamily="2" charset="2"/>
              <a:buChar char="§"/>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625313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Allowing a person to make their own choices and decisions contributes towards the fulfilment of these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Disabled persons have the inherent right to respect their human dignity.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Disabled persons are entitled to the measures designed to enable them to become as self‑reliant as possible.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39182472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Advocates can also assist the client 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helping the person with disability in transitioning from one service to another, e.g. moving to a different aged care institution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resolving concerns or submitting complaints to </a:t>
            </a:r>
            <a:br>
              <a:rPr lang="en-US" sz="2200" dirty="0">
                <a:solidFill>
                  <a:schemeClr val="tx1">
                    <a:lumMod val="75000"/>
                    <a:lumOff val="25000"/>
                  </a:schemeClr>
                </a:solidFill>
              </a:rPr>
            </a:br>
            <a:r>
              <a:rPr lang="en-US" sz="2200" dirty="0">
                <a:solidFill>
                  <a:schemeClr val="tx1">
                    <a:lumMod val="75000"/>
                    <a:lumOff val="25000"/>
                  </a:schemeClr>
                </a:solidFill>
              </a:rPr>
              <a:t>service providers or authorities.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8046" y="3347743"/>
            <a:ext cx="4247129" cy="2828048"/>
          </a:xfrm>
          <a:prstGeom prst="rect">
            <a:avLst/>
          </a:prstGeom>
        </p:spPr>
      </p:pic>
    </p:spTree>
    <p:custDataLst>
      <p:tags r:id="rId1"/>
    </p:custDataLst>
    <p:extLst>
      <p:ext uri="{BB962C8B-B14F-4D97-AF65-F5344CB8AC3E}">
        <p14:creationId xmlns:p14="http://schemas.microsoft.com/office/powerpoint/2010/main" val="22026302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support worker, you must guide your client in finding and choosing an appropriate agency or support service.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this involves: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looking for specialist agencies that provide support to persons with disabilities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searching for additional information about these agencies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presenting the list of agencies to your client and assisting them in making a choice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searching for generalist agencies if no specialist agency is available near the client or if the client prefers one.</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9396052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Clients may also wish to receive help in submitting complaints due to certain limitations or barriers that they face as they try to participate as members of the community.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happens when clients feel and believe that they were discriminated against or taken advantage of.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such cases, support workers must assist clients in submitting their complaints to the Australian Human Rights Commission.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40351209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a:lstStyle/>
          <a:p>
            <a:r>
              <a:rPr lang="en-AU" b="1" dirty="0">
                <a:solidFill>
                  <a:srgbClr val="FF595E"/>
                </a:solidFill>
                <a:latin typeface="+mn-lt"/>
              </a:rPr>
              <a:t>What have we learned?</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None/>
            </a:pPr>
            <a:r>
              <a:rPr lang="en-AU" sz="2200" b="1" dirty="0">
                <a:solidFill>
                  <a:schemeClr val="tx1">
                    <a:lumMod val="75000"/>
                    <a:lumOff val="25000"/>
                  </a:schemeClr>
                </a:solidFill>
              </a:rPr>
              <a:t>In this part of the session, we have covered:</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Demonstrate commitment to empowerment for people with disability</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Foster human rights</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Facilitate choice and self-determination</a:t>
            </a:r>
          </a:p>
          <a:p>
            <a:pPr>
              <a:lnSpc>
                <a:spcPct val="114000"/>
              </a:lnSpc>
              <a:spcBef>
                <a:spcPts val="600"/>
              </a:spcBef>
              <a:spcAft>
                <a:spcPts val="600"/>
              </a:spcAft>
              <a:buClr>
                <a:srgbClr val="1C96D3"/>
              </a:buClr>
              <a:buFont typeface="Wingdings" panose="05000000000000000000" pitchFamily="2" charset="2"/>
              <a:buChar char="§"/>
            </a:pPr>
            <a:endParaRPr lang="en-AU" sz="2200" dirty="0">
              <a:solidFill>
                <a:schemeClr val="tx1">
                  <a:lumMod val="75000"/>
                  <a:lumOff val="25000"/>
                </a:schemeClr>
              </a:solidFill>
            </a:endParaRPr>
          </a:p>
        </p:txBody>
      </p:sp>
      <p:pic>
        <p:nvPicPr>
          <p:cNvPr id="12" name="Graphic 11" descr="Open book with table lamp, books, pen and pencil">
            <a:extLst>
              <a:ext uri="{FF2B5EF4-FFF2-40B4-BE49-F238E27FC236}">
                <a16:creationId xmlns:a16="http://schemas.microsoft.com/office/drawing/2014/main" id="{9700A7B7-117C-4171-A8DD-0A67FB07C96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7353300" y="2019300"/>
            <a:ext cx="4838700" cy="4838700"/>
          </a:xfrm>
          <a:prstGeom prst="rect">
            <a:avLst/>
          </a:prstGeom>
        </p:spPr>
      </p:pic>
    </p:spTree>
    <p:extLst>
      <p:ext uri="{BB962C8B-B14F-4D97-AF65-F5344CB8AC3E}">
        <p14:creationId xmlns:p14="http://schemas.microsoft.com/office/powerpoint/2010/main" val="27720734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A58F79-457E-4DFC-BB7C-F3A6520849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sp>
        <p:nvSpPr>
          <p:cNvPr id="7" name="Title 1">
            <a:extLst>
              <a:ext uri="{FF2B5EF4-FFF2-40B4-BE49-F238E27FC236}">
                <a16:creationId xmlns:a16="http://schemas.microsoft.com/office/drawing/2014/main" id="{87E82D2A-4540-4659-B1FF-188B8BC27C1B}"/>
              </a:ext>
            </a:extLst>
          </p:cNvPr>
          <p:cNvSpPr>
            <a:spLocks noGrp="1"/>
          </p:cNvSpPr>
          <p:nvPr>
            <p:ph type="title"/>
          </p:nvPr>
        </p:nvSpPr>
        <p:spPr>
          <a:xfrm>
            <a:off x="838200" y="365125"/>
            <a:ext cx="10086975" cy="1325563"/>
          </a:xfrm>
        </p:spPr>
        <p:txBody>
          <a:bodyPr/>
          <a:lstStyle/>
          <a:p>
            <a:r>
              <a:rPr lang="en-AU" b="1" dirty="0">
                <a:solidFill>
                  <a:srgbClr val="FF595E"/>
                </a:solidFill>
                <a:latin typeface="+mn-lt"/>
              </a:rPr>
              <a:t>Presentation Objectives</a:t>
            </a:r>
          </a:p>
        </p:txBody>
      </p:sp>
      <p:sp>
        <p:nvSpPr>
          <p:cNvPr id="8" name="Content Placeholder 2">
            <a:extLst>
              <a:ext uri="{FF2B5EF4-FFF2-40B4-BE49-F238E27FC236}">
                <a16:creationId xmlns:a16="http://schemas.microsoft.com/office/drawing/2014/main" id="{9A74368F-D2B6-40EA-9722-D5FE0FDC69D5}"/>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None/>
            </a:pPr>
            <a:r>
              <a:rPr lang="en-AU" sz="2200" b="1" dirty="0">
                <a:solidFill>
                  <a:schemeClr val="tx1">
                    <a:lumMod val="75000"/>
                    <a:lumOff val="25000"/>
                  </a:schemeClr>
                </a:solidFill>
              </a:rPr>
              <a:t>Now that you have completed this presentation, you should be able to:</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Demonstrate commitment to empowerment for people with disability</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Foster human rights</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Facilitate choice and self-determination</a:t>
            </a:r>
          </a:p>
        </p:txBody>
      </p:sp>
      <p:pic>
        <p:nvPicPr>
          <p:cNvPr id="9" name="Graphic 8" descr="Backpack with stack of books and pear">
            <a:extLst>
              <a:ext uri="{FF2B5EF4-FFF2-40B4-BE49-F238E27FC236}">
                <a16:creationId xmlns:a16="http://schemas.microsoft.com/office/drawing/2014/main" id="{0B08B910-6F81-4858-95E3-1BA241EAD24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53300" y="2019300"/>
            <a:ext cx="4838700" cy="4838700"/>
          </a:xfrm>
          <a:prstGeom prst="rect">
            <a:avLst/>
          </a:prstGeom>
        </p:spPr>
      </p:pic>
    </p:spTree>
    <p:custDataLst>
      <p:tags r:id="rId1"/>
    </p:custDataLst>
    <p:extLst>
      <p:ext uri="{BB962C8B-B14F-4D97-AF65-F5344CB8AC3E}">
        <p14:creationId xmlns:p14="http://schemas.microsoft.com/office/powerpoint/2010/main" val="1489950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3.1 use a person-</a:t>
            </a:r>
            <a:r>
              <a:rPr lang="en-US" sz="4400" b="1" dirty="0" err="1">
                <a:solidFill>
                  <a:schemeClr val="tx1">
                    <a:lumMod val="50000"/>
                    <a:lumOff val="50000"/>
                  </a:schemeClr>
                </a:solidFill>
                <a:latin typeface="Arial" panose="020B0604020202020204" pitchFamily="34" charset="0"/>
                <a:cs typeface="Arial" panose="020B0604020202020204" pitchFamily="34" charset="0"/>
              </a:rPr>
              <a:t>centred</a:t>
            </a:r>
            <a:r>
              <a:rPr lang="en-US" sz="4400" b="1" dirty="0">
                <a:solidFill>
                  <a:schemeClr val="tx1">
                    <a:lumMod val="50000"/>
                    <a:lumOff val="50000"/>
                  </a:schemeClr>
                </a:solidFill>
                <a:latin typeface="Arial" panose="020B0604020202020204" pitchFamily="34" charset="0"/>
                <a:cs typeface="Arial" panose="020B0604020202020204" pitchFamily="34" charset="0"/>
              </a:rPr>
              <a:t> approach and work in a manner that acknowledges the person as their own expert</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4" name="Graphic 3">
            <a:extLst>
              <a:ext uri="{FF2B5EF4-FFF2-40B4-BE49-F238E27FC236}">
                <a16:creationId xmlns:a16="http://schemas.microsoft.com/office/drawing/2014/main" id="{23309808-8E45-4998-9AAF-C779D332A950}"/>
              </a:ext>
            </a:extLst>
          </p:cNvPr>
          <p:cNvPicPr>
            <a:picLocks noChangeAspect="1"/>
          </p:cNvPicPr>
          <p:nvPr/>
        </p:nvPicPr>
        <p:blipFill rotWithShape="1">
          <a:blip r:embed="rId3">
            <a:extLst>
              <a:ext uri="{28A0092B-C50C-407E-A947-70E740481C1C}">
                <a14:useLocalDpi xmlns:a14="http://schemas.microsoft.com/office/drawing/2010/main" val="0"/>
              </a:ext>
            </a:extLst>
          </a:blip>
          <a:srcRect l="18407" r="36519"/>
          <a:stretch/>
        </p:blipFill>
        <p:spPr>
          <a:xfrm>
            <a:off x="7858663" y="776876"/>
            <a:ext cx="3510951" cy="5304248"/>
          </a:xfrm>
          <a:prstGeom prst="rect">
            <a:avLst/>
          </a:prstGeom>
        </p:spPr>
      </p:pic>
    </p:spTree>
    <p:custDataLst>
      <p:tags r:id="rId1"/>
    </p:custDataLst>
    <p:extLst>
      <p:ext uri="{BB962C8B-B14F-4D97-AF65-F5344CB8AC3E}">
        <p14:creationId xmlns:p14="http://schemas.microsoft.com/office/powerpoint/2010/main" val="2474872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a:t>
            </a:r>
            <a:r>
              <a:rPr lang="en-US" sz="2200" dirty="0" err="1">
                <a:solidFill>
                  <a:schemeClr val="tx1">
                    <a:lumMod val="75000"/>
                    <a:lumOff val="25000"/>
                  </a:schemeClr>
                </a:solidFill>
              </a:rPr>
              <a:t>centred</a:t>
            </a:r>
            <a:r>
              <a:rPr lang="en-US" sz="2200" dirty="0">
                <a:solidFill>
                  <a:schemeClr val="tx1">
                    <a:lumMod val="75000"/>
                    <a:lumOff val="25000"/>
                  </a:schemeClr>
                </a:solidFill>
              </a:rPr>
              <a:t> approach only works if it truly puts the person in the </a:t>
            </a:r>
            <a:r>
              <a:rPr lang="en-US" sz="2200" dirty="0" err="1">
                <a:solidFill>
                  <a:schemeClr val="tx1">
                    <a:lumMod val="75000"/>
                    <a:lumOff val="25000"/>
                  </a:schemeClr>
                </a:solidFill>
              </a:rPr>
              <a:t>centre</a:t>
            </a:r>
            <a:r>
              <a:rPr lang="en-US" sz="2200" dirty="0">
                <a:solidFill>
                  <a:schemeClr val="tx1">
                    <a:lumMod val="75000"/>
                    <a:lumOff val="25000"/>
                  </a:schemeClr>
                </a:solidFill>
              </a:rPr>
              <a:t> of the decision-making process.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this regard, the person with disability is treated not only as the beneficiary but also the expert, or in this context, the source of care strategies and procedures for empowerment and appropriate care.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is a tendency for support workers and other carers to not consider the opinions and ideas of persons with disabilities with the same gravity or seriousness as those of their parents, families, doctors, and therapists.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768544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persons with disabilities are more capable of stating what they need and what services they would like to receive due to the following reasons: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know and understand their own experiences better than anyone.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may have feelings or emotions that others may not understand.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may have desires or preferences that might not make sense to others.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They can speak on a personal basis and thus may provide more detailed or specific information on what they need help with.</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604876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rotWithShape="1">
          <a:blip r:embed="rId3">
            <a:extLst>
              <a:ext uri="{28A0092B-C50C-407E-A947-70E740481C1C}">
                <a14:useLocalDpi xmlns:a14="http://schemas.microsoft.com/office/drawing/2010/main" val="0"/>
              </a:ext>
            </a:extLst>
          </a:blip>
          <a:srcRect l="12479" r="8672"/>
          <a:stretch/>
        </p:blipFill>
        <p:spPr>
          <a:xfrm>
            <a:off x="4622799" y="0"/>
            <a:ext cx="8140701"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Acknowledging a person with disability as their own expert provides </a:t>
            </a:r>
            <a:br>
              <a:rPr lang="en-US" sz="2200" dirty="0">
                <a:solidFill>
                  <a:schemeClr val="tx1">
                    <a:lumMod val="75000"/>
                    <a:lumOff val="25000"/>
                  </a:schemeClr>
                </a:solidFill>
              </a:rPr>
            </a:br>
            <a:r>
              <a:rPr lang="en-US" sz="2200" dirty="0">
                <a:solidFill>
                  <a:schemeClr val="tx1">
                    <a:lumMod val="75000"/>
                    <a:lumOff val="25000"/>
                  </a:schemeClr>
                </a:solidFill>
              </a:rPr>
              <a:t>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frames persons with disabilities as capable of making active decisions rather than </a:t>
            </a:r>
            <a:br>
              <a:rPr lang="en-US" sz="2200" dirty="0">
                <a:solidFill>
                  <a:schemeClr val="tx1">
                    <a:lumMod val="75000"/>
                    <a:lumOff val="25000"/>
                  </a:schemeClr>
                </a:solidFill>
              </a:rPr>
            </a:br>
            <a:r>
              <a:rPr lang="en-US" sz="2200" dirty="0">
                <a:solidFill>
                  <a:schemeClr val="tx1">
                    <a:lumMod val="75000"/>
                    <a:lumOff val="25000"/>
                  </a:schemeClr>
                </a:solidFill>
              </a:rPr>
              <a:t>needing help all the time.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gives persons with disabilities an engaged role in shaping their lives and </a:t>
            </a:r>
            <a:br>
              <a:rPr lang="en-US" sz="2200" dirty="0">
                <a:solidFill>
                  <a:schemeClr val="tx1">
                    <a:lumMod val="75000"/>
                    <a:lumOff val="25000"/>
                  </a:schemeClr>
                </a:solidFill>
              </a:rPr>
            </a:br>
            <a:r>
              <a:rPr lang="en-US" sz="2200" dirty="0">
                <a:solidFill>
                  <a:schemeClr val="tx1">
                    <a:lumMod val="75000"/>
                    <a:lumOff val="25000"/>
                  </a:schemeClr>
                </a:solidFill>
              </a:rPr>
              <a:t>controlling narratives about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motivates others to share their experiences and talk about </a:t>
            </a:r>
            <a:br>
              <a:rPr lang="en-US" sz="2200" dirty="0">
                <a:solidFill>
                  <a:schemeClr val="tx1">
                    <a:lumMod val="75000"/>
                    <a:lumOff val="25000"/>
                  </a:schemeClr>
                </a:solidFill>
              </a:rPr>
            </a:br>
            <a:r>
              <a:rPr lang="en-US" sz="2200" dirty="0">
                <a:solidFill>
                  <a:schemeClr val="tx1">
                    <a:lumMod val="75000"/>
                    <a:lumOff val="25000"/>
                  </a:schemeClr>
                </a:solidFill>
              </a:rPr>
              <a:t>what they are currently enjoying or struggling with.</a:t>
            </a:r>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Facilitate Choice and Self-Determination</a:t>
            </a:r>
            <a:endParaRPr lang="en-PH" sz="1050" i="1" dirty="0"/>
          </a:p>
        </p:txBody>
      </p:sp>
    </p:spTree>
    <p:custDataLst>
      <p:tags r:id="rId1"/>
    </p:custDataLst>
    <p:extLst>
      <p:ext uri="{BB962C8B-B14F-4D97-AF65-F5344CB8AC3E}">
        <p14:creationId xmlns:p14="http://schemas.microsoft.com/office/powerpoint/2010/main" val="24653918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6">
      <a:dk1>
        <a:sysClr val="windowText" lastClr="000000"/>
      </a:dk1>
      <a:lt1>
        <a:sysClr val="window" lastClr="FFFFFF"/>
      </a:lt1>
      <a:dk2>
        <a:srgbClr val="44546A"/>
      </a:dk2>
      <a:lt2>
        <a:srgbClr val="E7E6E6"/>
      </a:lt2>
      <a:accent1>
        <a:srgbClr val="4472C4"/>
      </a:accent1>
      <a:accent2>
        <a:srgbClr val="D73329"/>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C76BE4EE09C914C80F3055E567C11D1" ma:contentTypeVersion="13" ma:contentTypeDescription="Create a new document." ma:contentTypeScope="" ma:versionID="8733231cdfb2b1cbd6c738d1576fdf4e">
  <xsd:schema xmlns:xsd="http://www.w3.org/2001/XMLSchema" xmlns:xs="http://www.w3.org/2001/XMLSchema" xmlns:p="http://schemas.microsoft.com/office/2006/metadata/properties" xmlns:ns1="http://schemas.microsoft.com/sharepoint/v3" xmlns:ns2="ed3e1d26-d097-480e-bb30-4b1a489443bf" xmlns:ns3="6cecd733-34d5-425b-8041-9161b6f347cb" targetNamespace="http://schemas.microsoft.com/office/2006/metadata/properties" ma:root="true" ma:fieldsID="20a8b51f13c206941816bfa4690fe495" ns1:_="" ns2:_="" ns3:_="">
    <xsd:import namespace="http://schemas.microsoft.com/sharepoint/v3"/>
    <xsd:import namespace="ed3e1d26-d097-480e-bb30-4b1a489443bf"/>
    <xsd:import namespace="6cecd733-34d5-425b-8041-9161b6f347c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3e1d26-d097-480e-bb30-4b1a489443b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ecd733-34d5-425b-8041-9161b6f347c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6cecd733-34d5-425b-8041-9161b6f347cb">
      <UserInfo>
        <DisplayName/>
        <AccountId xsi:nil="true"/>
        <AccountType/>
      </UserInfo>
    </SharedWithUsers>
  </documentManagement>
</p:properties>
</file>

<file path=customXml/itemProps1.xml><?xml version="1.0" encoding="utf-8"?>
<ds:datastoreItem xmlns:ds="http://schemas.openxmlformats.org/officeDocument/2006/customXml" ds:itemID="{9B229EFB-6C75-42DB-A179-188C3AC3AC6F}">
  <ds:schemaRefs>
    <ds:schemaRef ds:uri="http://schemas.microsoft.com/sharepoint/v3/contenttype/forms"/>
  </ds:schemaRefs>
</ds:datastoreItem>
</file>

<file path=customXml/itemProps2.xml><?xml version="1.0" encoding="utf-8"?>
<ds:datastoreItem xmlns:ds="http://schemas.openxmlformats.org/officeDocument/2006/customXml" ds:itemID="{FC65F452-6793-4C16-8005-D08C83D8ED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d3e1d26-d097-480e-bb30-4b1a489443bf"/>
    <ds:schemaRef ds:uri="6cecd733-34d5-425b-8041-9161b6f347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DFF376-D503-4451-98A5-28499D684D0B}">
  <ds:schemaRefs>
    <ds:schemaRef ds:uri="http://schemas.microsoft.com/office/infopath/2007/PartnerControls"/>
    <ds:schemaRef ds:uri="http://schemas.microsoft.com/office/2006/documentManagement/types"/>
    <ds:schemaRef ds:uri="9070b689-7605-479f-8804-a59ee445c744"/>
    <ds:schemaRef ds:uri="http://purl.org/dc/elements/1.1/"/>
    <ds:schemaRef ds:uri="http://schemas.microsoft.com/office/2006/metadata/properties"/>
    <ds:schemaRef ds:uri="6cecd733-34d5-425b-8041-9161b6f347cb"/>
    <ds:schemaRef ds:uri="http://schemas.openxmlformats.org/package/2006/metadata/core-properties"/>
    <ds:schemaRef ds:uri="http://purl.org/dc/terms/"/>
    <ds:schemaRef ds:uri="http://www.w3.org/XML/1998/namespace"/>
    <ds:schemaRef ds:uri="http://purl.org/dc/dcmityp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Facet</Template>
  <TotalTime>3152</TotalTime>
  <Words>3100</Words>
  <Application>Microsoft Office PowerPoint</Application>
  <PresentationFormat>Widescreen</PresentationFormat>
  <Paragraphs>245</Paragraphs>
  <Slides>54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Calibri Light</vt:lpstr>
      <vt:lpstr>Wingdings</vt:lpstr>
      <vt:lpstr>Office Theme</vt:lpstr>
      <vt:lpstr>Facilitate Choice and  Self-Determination</vt:lpstr>
      <vt:lpstr>PowerPoint Presentation</vt:lpstr>
      <vt:lpstr>PowerPoint Presentation</vt:lpstr>
      <vt:lpstr>PowerPoint Presentation</vt:lpstr>
      <vt:lpstr>PowerPoint Presentation</vt:lpstr>
      <vt:lpstr>3.1 use a person-centred approach and work in a manner that acknowledges the person as their own expert</vt:lpstr>
      <vt:lpstr>PowerPoint Presentation</vt:lpstr>
      <vt:lpstr>PowerPoint Presentation</vt:lpstr>
      <vt:lpstr>PowerPoint Presentation</vt:lpstr>
      <vt:lpstr>PowerPoint Presentation</vt:lpstr>
      <vt:lpstr>3.2 Work with the person to facilitate person-centred options for action on relevant issues and discuss with the person, family, carer or others identified by the person.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3.3 Provide assistance to the person to facilitate communication of their personal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3.4 Work with the person to provide person-centred support in a manner that encourages and empowers the person to make their own choices and action.</vt:lpstr>
      <vt:lpstr>PowerPoint Presentation</vt:lpstr>
      <vt:lpstr>PowerPoint Presentation</vt:lpstr>
      <vt:lpstr>PowerPoint Presentation</vt:lpstr>
      <vt:lpstr>PowerPoint Presentation</vt:lpstr>
      <vt:lpstr>PowerPoint Presentation</vt:lpstr>
      <vt:lpstr>PowerPoint Presentation</vt:lpstr>
      <vt:lpstr>3.5 Support the person’s use of assistive technologies in meeting their individual needs.</vt:lpstr>
      <vt:lpstr>3.6 Work with the person to implement strategies to ensure that the person is comfortable with decisions made.</vt:lpstr>
      <vt:lpstr>PowerPoint Presentation</vt:lpstr>
      <vt:lpstr>PowerPoint Presentation</vt:lpstr>
      <vt:lpstr>PowerPoint Presentation</vt:lpstr>
      <vt:lpstr>PowerPoint Presentation</vt:lpstr>
      <vt:lpstr>PowerPoint Presentation</vt:lpstr>
      <vt:lpstr>PowerPoint Presentation</vt:lpstr>
      <vt:lpstr>3.8 Assist the person to access advocacy services and other complaint mechanisms when required.</vt:lpstr>
      <vt:lpstr>PowerPoint Presentation</vt:lpstr>
      <vt:lpstr>PowerPoint Presentation</vt:lpstr>
      <vt:lpstr>PowerPoint Presentation</vt:lpstr>
      <vt:lpstr>PowerPoint Presentation</vt:lpstr>
      <vt:lpstr>PowerPoint Presentation</vt:lpstr>
      <vt:lpstr>What have we learned?</vt:lpstr>
      <vt:lpstr>Presentation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Compliant Learning Resources</dc:creator>
  <cp:lastModifiedBy>John Clark</cp:lastModifiedBy>
  <cp:revision>160</cp:revision>
  <dcterms:created xsi:type="dcterms:W3CDTF">2020-09-30T05:05:23Z</dcterms:created>
  <dcterms:modified xsi:type="dcterms:W3CDTF">2023-08-22T03:52:39Z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0x0101009C76BE4EE09C914C80F3055E567C11D1</vt:lpwstr>
  </property>
  <property fmtid="{D5CDD505-2E9C-101B-9397-08002B2CF9AE}" pid="3" name="Order">
    <vt:r8>66862200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TemplateUrl">
    <vt:lpwstr/>
  </property>
  <property fmtid="{D5CDD505-2E9C-101B-9397-08002B2CF9AE}" pid="11" name="ComplianceAssetId">
    <vt:lpwstr/>
  </property>
  <property fmtid="{D5CDD505-2E9C-101B-9397-08002B2CF9AE}" pid="12" name="ArticulateGUID">
    <vt:lpwstr>8DE86FD8-1D04-4907-B3AB-C1A0D79C4754</vt:lpwstr>
  </property>
  <property fmtid="{D5CDD505-2E9C-101B-9397-08002B2CF9AE}" pid="13" name="ArticulatePath">
    <vt:lpwstr>CHCCCS038-PPT-Element 03-F-v1.0</vt:lpwstr>
  </property>
</Properties>
</file>