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3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Month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0-403B-4B53-80D8-9B47AEB31F3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Month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403B-4B53-80D8-9B47AEB31F3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Month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403B-4B53-80D8-9B47AEB31F3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Month 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Basic Widget</c:v>
                </c:pt>
                <c:pt idx="1">
                  <c:v>Widget Plus</c:v>
                </c:pt>
                <c:pt idx="2">
                  <c:v>Super Widget</c:v>
                </c:pt>
                <c:pt idx="3">
                  <c:v>Widget Warranties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3-403B-4B53-80D8-9B47AEB31F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225216"/>
        <c:axId val="80995456"/>
      </c:barChart>
      <c:catAx>
        <c:axId val="892252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80995456"/>
        <c:crosses val="autoZero"/>
        <c:auto val="1"/>
        <c:lblAlgn val="ctr"/>
        <c:lblOffset val="100"/>
        <c:noMultiLvlLbl val="0"/>
      </c:catAx>
      <c:valAx>
        <c:axId val="8099545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92252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E560-A495-4C56-85C9-5FB4EF664152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2EDE3-4050-4833-82B5-6797AF7C6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05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8/7/2015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8/7/2015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0C4986D-6BE9-4264-908F-02DB36FD8D6C}" type="datetime1">
              <a:rPr lang="en-US" smtClean="0"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Widgets" TargetMode="External"/><Relationship Id="rId2" Type="http://schemas.openxmlformats.org/officeDocument/2006/relationships/hyperlink" Target="http://www.acmewidget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tint val="85000"/>
                <a:satMod val="180000"/>
              </a:schemeClr>
            </a:gs>
            <a:gs pos="40000">
              <a:schemeClr val="bg2">
                <a:tint val="95000"/>
                <a:shade val="85000"/>
                <a:satMod val="150000"/>
              </a:schemeClr>
            </a:gs>
            <a:gs pos="100000">
              <a:schemeClr val="bg2">
                <a:shade val="45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Annual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Acme Widgets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53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indows User\AppData\Local\Microsoft\Windows\Temporary Internet Files\Content.IE5\Z32HJJVI\square-email-icon-e1309479532463[1]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  <a14:imgEffect>
                      <a14:sharpenSoften amount="-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921" y="1453354"/>
            <a:ext cx="5110163" cy="487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Chief Executive Officer: </a:t>
            </a:r>
            <a:r>
              <a:rPr lang="en-US" dirty="0" smtClean="0"/>
              <a:t>Michael B. Caudill</a:t>
            </a:r>
          </a:p>
          <a:p>
            <a:r>
              <a:rPr lang="en-US" b="1" dirty="0" smtClean="0"/>
              <a:t>Chief Financial Officer: </a:t>
            </a:r>
            <a:r>
              <a:rPr lang="en-US" dirty="0" smtClean="0"/>
              <a:t>Kendra T. Vargas</a:t>
            </a:r>
          </a:p>
          <a:p>
            <a:r>
              <a:rPr lang="en-US" b="1" dirty="0" smtClean="0"/>
              <a:t>Chief Operating Officer: </a:t>
            </a:r>
            <a:r>
              <a:rPr lang="en-US" dirty="0" smtClean="0"/>
              <a:t>Marisa Silva Sousa</a:t>
            </a:r>
          </a:p>
          <a:p>
            <a:r>
              <a:rPr lang="en-US" b="1" dirty="0" smtClean="0"/>
              <a:t>Chief Technology Officer: </a:t>
            </a:r>
            <a:r>
              <a:rPr lang="en-US" dirty="0" smtClean="0"/>
              <a:t>Betty D. Whitehead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21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Acme Widgets Inc.</a:t>
            </a:r>
          </a:p>
          <a:p>
            <a:pPr marL="0" indent="0" algn="ctr">
              <a:buNone/>
            </a:pPr>
            <a:r>
              <a:rPr lang="en-US" dirty="0" smtClean="0"/>
              <a:t>162 Pallet Street</a:t>
            </a:r>
          </a:p>
          <a:p>
            <a:pPr marL="0" indent="0" algn="ctr">
              <a:buNone/>
            </a:pPr>
            <a:r>
              <a:rPr lang="en-US" dirty="0" smtClean="0"/>
              <a:t>West Nyack, NY 10994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Website: </a:t>
            </a:r>
            <a:r>
              <a:rPr lang="en-US" dirty="0" smtClean="0">
                <a:hlinkClick r:id="rId2"/>
              </a:rPr>
              <a:t>http://www.acmewidgets.com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b="1" dirty="0" smtClean="0"/>
              <a:t>Twitter: </a:t>
            </a:r>
            <a:r>
              <a:rPr lang="en-US" dirty="0" smtClean="0"/>
              <a:t>@</a:t>
            </a:r>
            <a:r>
              <a:rPr lang="en-US" dirty="0" err="1" smtClean="0"/>
              <a:t>acmewidgets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Facebook: </a:t>
            </a:r>
            <a:r>
              <a:rPr lang="en-US" dirty="0" smtClean="0">
                <a:hlinkClick r:id="rId3"/>
              </a:rPr>
              <a:t>http://www.facebook.com/Widgets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15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Acme Widgets Annual Report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Presentation Overview</a:t>
            </a:r>
          </a:p>
          <a:p>
            <a:pPr marL="288925" indent="-288925"/>
            <a:r>
              <a:rPr lang="en-US" sz="4000" dirty="0"/>
              <a:t>Executive Summary</a:t>
            </a:r>
          </a:p>
          <a:p>
            <a:pPr marL="288925" indent="-288925"/>
            <a:r>
              <a:rPr lang="en-US" sz="4000" dirty="0"/>
              <a:t>Financial Summary</a:t>
            </a:r>
          </a:p>
          <a:p>
            <a:pPr marL="288925" indent="-288925"/>
            <a:r>
              <a:rPr lang="en-US" sz="4000" dirty="0"/>
              <a:t>Detailed Sales Summary </a:t>
            </a:r>
          </a:p>
          <a:p>
            <a:pPr marL="288925" indent="-288925"/>
            <a:r>
              <a:rPr lang="en-US" sz="4000" dirty="0" smtClean="0"/>
              <a:t>Next </a:t>
            </a:r>
            <a:r>
              <a:rPr lang="en-US" sz="4000" dirty="0"/>
              <a:t>Year’s News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02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Product Overview</a:t>
            </a:r>
            <a:endParaRPr lang="ja-JP" alt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2814796"/>
            <a:ext cx="1752600" cy="1376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724400"/>
            <a:ext cx="1100137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10048"/>
            <a:ext cx="4135438" cy="235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7" r="7209" b="10644"/>
          <a:stretch/>
        </p:blipFill>
        <p:spPr bwMode="auto">
          <a:xfrm>
            <a:off x="5486400" y="714375"/>
            <a:ext cx="3486150" cy="3098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12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Financial Summary</a:t>
            </a:r>
            <a:endParaRPr lang="ja-JP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88925" indent="-288925"/>
            <a:r>
              <a:rPr lang="en-US" sz="4000" dirty="0"/>
              <a:t>Gross Sales: $22,000</a:t>
            </a:r>
          </a:p>
          <a:p>
            <a:pPr marL="288925" indent="-288925"/>
            <a:r>
              <a:rPr lang="en-US" sz="4000" dirty="0"/>
              <a:t>Net Sales: $17,000</a:t>
            </a:r>
          </a:p>
          <a:p>
            <a:pPr marL="288925" indent="-288925"/>
            <a:r>
              <a:rPr lang="en-US" sz="4000" dirty="0"/>
              <a:t>Gross Profit: $15,000</a:t>
            </a:r>
          </a:p>
          <a:p>
            <a:pPr marL="288925" indent="-288925"/>
            <a:r>
              <a:rPr lang="en-US" sz="4000" dirty="0"/>
              <a:t>Net Profit: $10,500</a:t>
            </a:r>
          </a:p>
          <a:p>
            <a:pPr marL="288925" indent="-288925"/>
            <a:r>
              <a:rPr lang="en-US" sz="4000" dirty="0" smtClean="0"/>
              <a:t>Current ratio: 2.6:1</a:t>
            </a:r>
          </a:p>
          <a:p>
            <a:pPr marL="288925" indent="-288925"/>
            <a:r>
              <a:rPr lang="en-US" sz="4000" dirty="0" smtClean="0"/>
              <a:t>Debt Ratio: 39%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21856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1)</a:t>
            </a:r>
            <a:endParaRPr lang="ja-JP" altLang="en-US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8567927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6760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2)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997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3)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09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Detailed Sales Summary (Quarter 4)</a:t>
            </a:r>
            <a:endParaRPr lang="ja-JP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591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Next Year’s News</a:t>
            </a:r>
            <a:endParaRPr lang="ja-JP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Anticipate hiring 12 new production staff in January</a:t>
            </a:r>
          </a:p>
          <a:p>
            <a:r>
              <a:rPr lang="en-US" dirty="0"/>
              <a:t>Contract with Smith Shipping will begin on January </a:t>
            </a:r>
            <a:r>
              <a:rPr lang="en-US" dirty="0" smtClean="0"/>
              <a:t>1, freeing up resources for internal logistics</a:t>
            </a:r>
            <a:endParaRPr lang="en-US" dirty="0"/>
          </a:p>
          <a:p>
            <a:r>
              <a:rPr lang="en-US" dirty="0" smtClean="0"/>
              <a:t>Basic Widget 2.0 will be released in Q1</a:t>
            </a:r>
          </a:p>
          <a:p>
            <a:r>
              <a:rPr lang="en-US" dirty="0" smtClean="0"/>
              <a:t>Will break ground on new production facility on March 1</a:t>
            </a:r>
          </a:p>
        </p:txBody>
      </p:sp>
    </p:spTree>
    <p:extLst>
      <p:ext uri="{BB962C8B-B14F-4D97-AF65-F5344CB8AC3E}">
        <p14:creationId xmlns:p14="http://schemas.microsoft.com/office/powerpoint/2010/main" val="42395075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158</TotalTime>
  <Words>189</Words>
  <PresentationFormat>On-screen Show (4:3)</PresentationFormat>
  <Paragraphs>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ＭＳ Ｐゴシック</vt:lpstr>
      <vt:lpstr>Clarity</vt:lpstr>
      <vt:lpstr>Annual Report</vt:lpstr>
      <vt:lpstr>Acme Widgets Annual Report</vt:lpstr>
      <vt:lpstr>Product Overview</vt:lpstr>
      <vt:lpstr>Financial Summary</vt:lpstr>
      <vt:lpstr>Detailed Sales Summary (Quarter 1)</vt:lpstr>
      <vt:lpstr>Detailed Sales Summary (Quarter 2)</vt:lpstr>
      <vt:lpstr>Detailed Sales Summary (Quarter 3)</vt:lpstr>
      <vt:lpstr>Detailed Sales Summary (Quarter 4)</vt:lpstr>
      <vt:lpstr>Next Year’s News</vt:lpstr>
      <vt:lpstr>Contact Information</vt:lpstr>
      <vt:lpstr>Company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John Smith</cp:lastModifiedBy>
  <cp:revision>1</cp:revision>
  <dcterms:created xsi:type="dcterms:W3CDTF">2015-04-14T12:14:53Z</dcterms:created>
  <dcterms:modified xsi:type="dcterms:W3CDTF">2015-08-07T17:46:32Z</dcterms:modified>
</cp:coreProperties>
</file>