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9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0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1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2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3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4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9" r:id="rId2"/>
    <p:sldId id="261" r:id="rId3"/>
    <p:sldId id="286" r:id="rId4"/>
    <p:sldId id="262" r:id="rId5"/>
    <p:sldId id="264" r:id="rId6"/>
    <p:sldId id="266" r:id="rId7"/>
    <p:sldId id="267" r:id="rId8"/>
    <p:sldId id="268" r:id="rId9"/>
    <p:sldId id="269" r:id="rId10"/>
    <p:sldId id="270" r:id="rId11"/>
    <p:sldId id="272" r:id="rId12"/>
    <p:sldId id="274" r:id="rId13"/>
    <p:sldId id="275" r:id="rId14"/>
    <p:sldId id="277" r:id="rId15"/>
    <p:sldId id="278" r:id="rId16"/>
  </p:sldIdLst>
  <p:sldSz cx="9144000" cy="6858000" type="screen4x3"/>
  <p:notesSz cx="6858000" cy="9144000"/>
  <p:custShowLst>
    <p:custShow name="Introduction" id="0">
      <p:sldLst>
        <p:sld r:id="rId2"/>
        <p:sld r:id="rId3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779CC93D-E52E-4D84-901B-11D7331DD495}">
          <p14:sldIdLst>
            <p14:sldId id="259"/>
          </p14:sldIdLst>
        </p14:section>
        <p14:section name="Overview and Objectives" id="{ABA716BF-3A5C-4ADB-94C9-CFEF84EBA240}">
          <p14:sldIdLst>
            <p14:sldId id="261"/>
            <p14:sldId id="286"/>
            <p14:sldId id="262"/>
            <p14:sldId id="264"/>
          </p14:sldIdLst>
        </p14:section>
        <p14:section name="Topic 1" id="{6D9936A3-3945-4757-BC8B-B5C252D8E036}">
          <p14:sldIdLst>
            <p14:sldId id="266"/>
            <p14:sldId id="267"/>
          </p14:sldIdLst>
        </p14:section>
        <p14:section name="Sample Slides for Visuals" id="{BAB3A466-96C9-4230-9978-795378D75699}">
          <p14:sldIdLst>
            <p14:sldId id="268"/>
            <p14:sldId id="269"/>
            <p14:sldId id="270"/>
          </p14:sldIdLst>
        </p14:section>
        <p14:section name="Case Study" id="{8C0305C9-B152-4FBA-A789-FE1976D53990}">
          <p14:sldIdLst>
            <p14:sldId id="272"/>
            <p14:sldId id="274"/>
          </p14:sldIdLst>
        </p14:section>
        <p14:section name="Conclusion and Summary" id="{790CEF5B-569A-4C2F-BED5-750B08C0E5AD}">
          <p14:sldIdLst>
            <p14:sldId id="275"/>
            <p14:sldId id="277"/>
          </p14:sldIdLst>
        </p14:section>
        <p14:section name="Appendix" id="{3F78B471-41DA-46F2-A8E4-97E471896AB3}">
          <p14:sldIdLst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77393" autoAdjust="0"/>
  </p:normalViewPr>
  <p:slideViewPr>
    <p:cSldViewPr>
      <p:cViewPr>
        <p:scale>
          <a:sx n="75" d="100"/>
          <a:sy n="75" d="100"/>
        </p:scale>
        <p:origin x="2256" y="13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100" d="100"/>
          <a:sy n="100" d="100"/>
        </p:scale>
        <p:origin x="3552" y="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0"/>
    </mc:Choice>
    <mc:Fallback>
      <c:style val="40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New Employee</c:v>
                </c:pt>
                <c:pt idx="1">
                  <c:v>1 yr</c:v>
                </c:pt>
                <c:pt idx="2">
                  <c:v>2 yr</c:v>
                </c:pt>
                <c:pt idx="3">
                  <c:v>3 yr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5</c:v>
                </c:pt>
                <c:pt idx="3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286-418F-995E-B80A14DF24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1449984"/>
        <c:axId val="161784384"/>
      </c:lineChart>
      <c:catAx>
        <c:axId val="1614499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61784384"/>
        <c:crosses val="autoZero"/>
        <c:auto val="1"/>
        <c:lblAlgn val="ctr"/>
        <c:lblOffset val="100"/>
        <c:noMultiLvlLbl val="0"/>
      </c:catAx>
      <c:valAx>
        <c:axId val="16178438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614499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FEADD9-F67D-41F5-BA4C-3C84956E7F46}" type="doc">
      <dgm:prSet loTypeId="urn:microsoft.com/office/officeart/2005/8/layout/vList5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4EE5CD8-078F-4590-BF9C-A341A294A016}">
      <dgm:prSet phldrT="[Text]" custT="1"/>
      <dgm:spPr/>
      <dgm:t>
        <a:bodyPr/>
        <a:lstStyle/>
        <a:p>
          <a:r>
            <a:rPr lang="en-US" sz="4400" smtClean="0"/>
            <a:t>1</a:t>
          </a:r>
          <a:endParaRPr lang="en-US" sz="4400" dirty="0"/>
        </a:p>
      </dgm:t>
    </dgm:pt>
    <dgm:pt modelId="{BB568D76-3363-43D3-B00C-3359A643216C}" type="parTrans" cxnId="{F40F9561-0D4C-44CF-91EF-A92B1DBDE44B}">
      <dgm:prSet/>
      <dgm:spPr/>
      <dgm:t>
        <a:bodyPr/>
        <a:lstStyle/>
        <a:p>
          <a:endParaRPr lang="en-US" sz="3200"/>
        </a:p>
      </dgm:t>
    </dgm:pt>
    <dgm:pt modelId="{CF9FB981-E6ED-4440-AC98-4E4E2ABA2C55}" type="sibTrans" cxnId="{F40F9561-0D4C-44CF-91EF-A92B1DBDE44B}">
      <dgm:prSet/>
      <dgm:spPr/>
      <dgm:t>
        <a:bodyPr/>
        <a:lstStyle/>
        <a:p>
          <a:endParaRPr lang="en-US" sz="3200"/>
        </a:p>
      </dgm:t>
    </dgm:pt>
    <dgm:pt modelId="{AA046201-5C4D-445E-BF0B-5C6D2B0A1945}">
      <dgm:prSet phldrT="[Text]" custT="1"/>
      <dgm:spPr/>
      <dgm:t>
        <a:bodyPr/>
        <a:lstStyle/>
        <a:p>
          <a:r>
            <a:rPr lang="en-US" sz="4400" smtClean="0"/>
            <a:t>2</a:t>
          </a:r>
          <a:endParaRPr lang="en-US" sz="4400" dirty="0"/>
        </a:p>
      </dgm:t>
    </dgm:pt>
    <dgm:pt modelId="{FE92FC33-5E0F-4302-9E80-A69E8ACDDE56}" type="parTrans" cxnId="{B8AF1086-D7BE-446F-9133-738B599E9A7D}">
      <dgm:prSet/>
      <dgm:spPr/>
      <dgm:t>
        <a:bodyPr/>
        <a:lstStyle/>
        <a:p>
          <a:endParaRPr lang="en-US" sz="3200"/>
        </a:p>
      </dgm:t>
    </dgm:pt>
    <dgm:pt modelId="{40767EFF-7D52-4469-ACEE-7D28E67337E2}" type="sibTrans" cxnId="{B8AF1086-D7BE-446F-9133-738B599E9A7D}">
      <dgm:prSet/>
      <dgm:spPr/>
      <dgm:t>
        <a:bodyPr/>
        <a:lstStyle/>
        <a:p>
          <a:endParaRPr lang="en-US" sz="3200"/>
        </a:p>
      </dgm:t>
    </dgm:pt>
    <dgm:pt modelId="{C59269D0-92A5-481C-BA64-727AFB0DD545}">
      <dgm:prSet phldrT="[Text]" custT="1"/>
      <dgm:spPr/>
      <dgm:t>
        <a:bodyPr/>
        <a:lstStyle/>
        <a:p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Explore your new environment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12CC84D-092F-422A-AA24-A4619DBBB7BE}" type="parTrans" cxnId="{9071FB3B-D26B-4384-BD1A-80C12C62D02C}">
      <dgm:prSet/>
      <dgm:spPr/>
      <dgm:t>
        <a:bodyPr/>
        <a:lstStyle/>
        <a:p>
          <a:endParaRPr lang="en-US" sz="3200"/>
        </a:p>
      </dgm:t>
    </dgm:pt>
    <dgm:pt modelId="{266DE8E8-1339-41C4-B9A7-6148496C7FA9}" type="sibTrans" cxnId="{9071FB3B-D26B-4384-BD1A-80C12C62D02C}">
      <dgm:prSet/>
      <dgm:spPr/>
      <dgm:t>
        <a:bodyPr/>
        <a:lstStyle/>
        <a:p>
          <a:endParaRPr lang="en-US" sz="3200"/>
        </a:p>
      </dgm:t>
    </dgm:pt>
    <dgm:pt modelId="{D1776C8F-2B10-4075-8DF7-7F65AB725ED5}">
      <dgm:prSet phldrT="[Text]" custT="1"/>
      <dgm:spPr/>
      <dgm:t>
        <a:bodyPr/>
        <a:lstStyle/>
        <a:p>
          <a:r>
            <a:rPr lang="en-US" sz="4400" smtClean="0"/>
            <a:t>3</a:t>
          </a:r>
          <a:endParaRPr lang="en-US" sz="4400" dirty="0"/>
        </a:p>
      </dgm:t>
    </dgm:pt>
    <dgm:pt modelId="{7291E740-3E17-41B3-99D3-1D67AE37CC3F}" type="parTrans" cxnId="{7077B78D-FCDC-4519-8416-DC357ACD5043}">
      <dgm:prSet/>
      <dgm:spPr/>
      <dgm:t>
        <a:bodyPr/>
        <a:lstStyle/>
        <a:p>
          <a:endParaRPr lang="en-US" sz="3200"/>
        </a:p>
      </dgm:t>
    </dgm:pt>
    <dgm:pt modelId="{88B75C29-8054-417D-BCE3-878A55118F6D}" type="sibTrans" cxnId="{7077B78D-FCDC-4519-8416-DC357ACD5043}">
      <dgm:prSet/>
      <dgm:spPr/>
      <dgm:t>
        <a:bodyPr/>
        <a:lstStyle/>
        <a:p>
          <a:endParaRPr lang="en-US" sz="3200"/>
        </a:p>
      </dgm:t>
    </dgm:pt>
    <dgm:pt modelId="{6BE4E373-0656-4EDC-821E-BE09C952B1F6}">
      <dgm:prSet phldrT="[Text]" custT="1"/>
      <dgm:spPr/>
      <dgm:t>
        <a:bodyPr/>
        <a:lstStyle/>
        <a:p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Meet your new colleagues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4218063-BF94-4304-99BD-B3F7BA4D3C8F}" type="parTrans" cxnId="{119690D4-400B-468B-8BA0-5C9C9E2AFEAF}">
      <dgm:prSet/>
      <dgm:spPr/>
      <dgm:t>
        <a:bodyPr/>
        <a:lstStyle/>
        <a:p>
          <a:endParaRPr lang="en-US" sz="3200"/>
        </a:p>
      </dgm:t>
    </dgm:pt>
    <dgm:pt modelId="{E17B9BF1-2948-497F-8EC7-3BF734D839DB}" type="sibTrans" cxnId="{119690D4-400B-468B-8BA0-5C9C9E2AFEAF}">
      <dgm:prSet/>
      <dgm:spPr/>
      <dgm:t>
        <a:bodyPr/>
        <a:lstStyle/>
        <a:p>
          <a:endParaRPr lang="en-US" sz="3200"/>
        </a:p>
      </dgm:t>
    </dgm:pt>
    <dgm:pt modelId="{1E4D3931-0DBD-4211-A24A-6AF364284B1E}">
      <dgm:prSet phldrT="[Text]" custT="1"/>
      <dgm:spPr/>
      <dgm:t>
        <a:bodyPr/>
        <a:lstStyle/>
        <a:p>
          <a:pPr marL="280988" indent="-280988"/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Familiarize yourself with your new assignment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ADAA3D9-7C63-4729-85B0-64C8AF644EEF}" type="sibTrans" cxnId="{63E4D827-0083-4625-9FD6-043D8D32091E}">
      <dgm:prSet/>
      <dgm:spPr/>
      <dgm:t>
        <a:bodyPr/>
        <a:lstStyle/>
        <a:p>
          <a:endParaRPr lang="en-US" sz="3200"/>
        </a:p>
      </dgm:t>
    </dgm:pt>
    <dgm:pt modelId="{FC93695B-FD0E-4353-B1FD-4328F4386DEC}" type="parTrans" cxnId="{63E4D827-0083-4625-9FD6-043D8D32091E}">
      <dgm:prSet/>
      <dgm:spPr/>
      <dgm:t>
        <a:bodyPr/>
        <a:lstStyle/>
        <a:p>
          <a:endParaRPr lang="en-US" sz="3200"/>
        </a:p>
      </dgm:t>
    </dgm:pt>
    <dgm:pt modelId="{AAE7A1E6-6847-453D-B55B-8A82BF138C1D}" type="pres">
      <dgm:prSet presAssocID="{F6FEADD9-F67D-41F5-BA4C-3C84956E7F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4407577-18A2-46E0-8805-2838042EB67A}" type="pres">
      <dgm:prSet presAssocID="{74EE5CD8-078F-4590-BF9C-A341A294A016}" presName="linNode" presStyleCnt="0"/>
      <dgm:spPr/>
      <dgm:t>
        <a:bodyPr/>
        <a:lstStyle/>
        <a:p>
          <a:endParaRPr lang="en-US"/>
        </a:p>
      </dgm:t>
    </dgm:pt>
    <dgm:pt modelId="{7E429971-BC57-430F-BB25-C0574E5E39E3}" type="pres">
      <dgm:prSet presAssocID="{74EE5CD8-078F-4590-BF9C-A341A294A016}" presName="parentText" presStyleLbl="node1" presStyleIdx="0" presStyleCnt="3" custLinFactNeighborY="-15667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D54B1729-BC98-42C1-9C6C-D65DCBA4358F}" type="pres">
      <dgm:prSet presAssocID="{74EE5CD8-078F-4590-BF9C-A341A294A016}" presName="descendantText" presStyleLbl="alignAccFollowNode1" presStyleIdx="0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AB8574CC-D4F2-4555-AEE3-F4EE58B11D03}" type="pres">
      <dgm:prSet presAssocID="{CF9FB981-E6ED-4440-AC98-4E4E2ABA2C55}" presName="sp" presStyleCnt="0"/>
      <dgm:spPr/>
      <dgm:t>
        <a:bodyPr/>
        <a:lstStyle/>
        <a:p>
          <a:endParaRPr lang="en-US"/>
        </a:p>
      </dgm:t>
    </dgm:pt>
    <dgm:pt modelId="{85B8F607-FDD8-476A-ADBE-E1250824F294}" type="pres">
      <dgm:prSet presAssocID="{AA046201-5C4D-445E-BF0B-5C6D2B0A1945}" presName="linNode" presStyleCnt="0"/>
      <dgm:spPr/>
      <dgm:t>
        <a:bodyPr/>
        <a:lstStyle/>
        <a:p>
          <a:endParaRPr lang="en-US"/>
        </a:p>
      </dgm:t>
    </dgm:pt>
    <dgm:pt modelId="{C04276DC-EE64-470A-B8BC-09067B8045FA}" type="pres">
      <dgm:prSet presAssocID="{AA046201-5C4D-445E-BF0B-5C6D2B0A1945}" presName="parentText" presStyleLbl="node1" presStyleIdx="1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B37A5355-225B-4C6F-AED7-6C620F99EECC}" type="pres">
      <dgm:prSet presAssocID="{AA046201-5C4D-445E-BF0B-5C6D2B0A1945}" presName="descendantText" presStyleLbl="alignAccFollowNode1" presStyleIdx="1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5ACAA866-A8A8-4183-97B5-CEEAB1525C60}" type="pres">
      <dgm:prSet presAssocID="{40767EFF-7D52-4469-ACEE-7D28E67337E2}" presName="sp" presStyleCnt="0"/>
      <dgm:spPr/>
      <dgm:t>
        <a:bodyPr/>
        <a:lstStyle/>
        <a:p>
          <a:endParaRPr lang="en-US"/>
        </a:p>
      </dgm:t>
    </dgm:pt>
    <dgm:pt modelId="{477213BE-9E91-4950-8451-7F60796F47F4}" type="pres">
      <dgm:prSet presAssocID="{D1776C8F-2B10-4075-8DF7-7F65AB725ED5}" presName="linNode" presStyleCnt="0"/>
      <dgm:spPr/>
      <dgm:t>
        <a:bodyPr/>
        <a:lstStyle/>
        <a:p>
          <a:endParaRPr lang="en-US"/>
        </a:p>
      </dgm:t>
    </dgm:pt>
    <dgm:pt modelId="{F5034101-5B7D-4FE7-B47A-5A48CF39606B}" type="pres">
      <dgm:prSet presAssocID="{D1776C8F-2B10-4075-8DF7-7F65AB725ED5}" presName="parentText" presStyleLbl="node1" presStyleIdx="2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C7C3E6FD-D83F-4BDA-907E-B5EE041DA931}" type="pres">
      <dgm:prSet presAssocID="{D1776C8F-2B10-4075-8DF7-7F65AB725ED5}" presName="descendantText" presStyleLbl="alignAccFollowNode1" presStyleIdx="2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</dgm:ptLst>
  <dgm:cxnLst>
    <dgm:cxn modelId="{7077B78D-FCDC-4519-8416-DC357ACD5043}" srcId="{F6FEADD9-F67D-41F5-BA4C-3C84956E7F46}" destId="{D1776C8F-2B10-4075-8DF7-7F65AB725ED5}" srcOrd="2" destOrd="0" parTransId="{7291E740-3E17-41B3-99D3-1D67AE37CC3F}" sibTransId="{88B75C29-8054-417D-BCE3-878A55118F6D}"/>
    <dgm:cxn modelId="{119690D4-400B-468B-8BA0-5C9C9E2AFEAF}" srcId="{D1776C8F-2B10-4075-8DF7-7F65AB725ED5}" destId="{6BE4E373-0656-4EDC-821E-BE09C952B1F6}" srcOrd="0" destOrd="0" parTransId="{34218063-BF94-4304-99BD-B3F7BA4D3C8F}" sibTransId="{E17B9BF1-2948-497F-8EC7-3BF734D839DB}"/>
    <dgm:cxn modelId="{3D887057-7E91-45EF-8E4B-3006C2DFECB4}" type="presOf" srcId="{6BE4E373-0656-4EDC-821E-BE09C952B1F6}" destId="{C7C3E6FD-D83F-4BDA-907E-B5EE041DA931}" srcOrd="0" destOrd="0" presId="urn:microsoft.com/office/officeart/2005/8/layout/vList5"/>
    <dgm:cxn modelId="{B6416E04-E5DE-46CA-AD27-47EBE280D636}" type="presOf" srcId="{C59269D0-92A5-481C-BA64-727AFB0DD545}" destId="{B37A5355-225B-4C6F-AED7-6C620F99EECC}" srcOrd="0" destOrd="0" presId="urn:microsoft.com/office/officeart/2005/8/layout/vList5"/>
    <dgm:cxn modelId="{F40F9561-0D4C-44CF-91EF-A92B1DBDE44B}" srcId="{F6FEADD9-F67D-41F5-BA4C-3C84956E7F46}" destId="{74EE5CD8-078F-4590-BF9C-A341A294A016}" srcOrd="0" destOrd="0" parTransId="{BB568D76-3363-43D3-B00C-3359A643216C}" sibTransId="{CF9FB981-E6ED-4440-AC98-4E4E2ABA2C55}"/>
    <dgm:cxn modelId="{5417F3DF-8CAE-4E6C-ADBB-ED6F50084B8E}" type="presOf" srcId="{D1776C8F-2B10-4075-8DF7-7F65AB725ED5}" destId="{F5034101-5B7D-4FE7-B47A-5A48CF39606B}" srcOrd="0" destOrd="0" presId="urn:microsoft.com/office/officeart/2005/8/layout/vList5"/>
    <dgm:cxn modelId="{9071FB3B-D26B-4384-BD1A-80C12C62D02C}" srcId="{AA046201-5C4D-445E-BF0B-5C6D2B0A1945}" destId="{C59269D0-92A5-481C-BA64-727AFB0DD545}" srcOrd="0" destOrd="0" parTransId="{312CC84D-092F-422A-AA24-A4619DBBB7BE}" sibTransId="{266DE8E8-1339-41C4-B9A7-6148496C7FA9}"/>
    <dgm:cxn modelId="{B8AF1086-D7BE-446F-9133-738B599E9A7D}" srcId="{F6FEADD9-F67D-41F5-BA4C-3C84956E7F46}" destId="{AA046201-5C4D-445E-BF0B-5C6D2B0A1945}" srcOrd="1" destOrd="0" parTransId="{FE92FC33-5E0F-4302-9E80-A69E8ACDDE56}" sibTransId="{40767EFF-7D52-4469-ACEE-7D28E67337E2}"/>
    <dgm:cxn modelId="{DBCA7E61-D822-40A0-A27A-D7E092386A0B}" type="presOf" srcId="{F6FEADD9-F67D-41F5-BA4C-3C84956E7F46}" destId="{AAE7A1E6-6847-453D-B55B-8A82BF138C1D}" srcOrd="0" destOrd="0" presId="urn:microsoft.com/office/officeart/2005/8/layout/vList5"/>
    <dgm:cxn modelId="{9A0DCB65-9DCB-4972-9768-1762E4116F3C}" type="presOf" srcId="{74EE5CD8-078F-4590-BF9C-A341A294A016}" destId="{7E429971-BC57-430F-BB25-C0574E5E39E3}" srcOrd="0" destOrd="0" presId="urn:microsoft.com/office/officeart/2005/8/layout/vList5"/>
    <dgm:cxn modelId="{63E4D827-0083-4625-9FD6-043D8D32091E}" srcId="{74EE5CD8-078F-4590-BF9C-A341A294A016}" destId="{1E4D3931-0DBD-4211-A24A-6AF364284B1E}" srcOrd="0" destOrd="0" parTransId="{FC93695B-FD0E-4353-B1FD-4328F4386DEC}" sibTransId="{CADAA3D9-7C63-4729-85B0-64C8AF644EEF}"/>
    <dgm:cxn modelId="{1D12F37E-DF42-400C-B5B5-A8FAF49EC0EC}" type="presOf" srcId="{1E4D3931-0DBD-4211-A24A-6AF364284B1E}" destId="{D54B1729-BC98-42C1-9C6C-D65DCBA4358F}" srcOrd="0" destOrd="0" presId="urn:microsoft.com/office/officeart/2005/8/layout/vList5"/>
    <dgm:cxn modelId="{AFF7133D-5E9D-4613-9299-006F9E49301B}" type="presOf" srcId="{AA046201-5C4D-445E-BF0B-5C6D2B0A1945}" destId="{C04276DC-EE64-470A-B8BC-09067B8045FA}" srcOrd="0" destOrd="0" presId="urn:microsoft.com/office/officeart/2005/8/layout/vList5"/>
    <dgm:cxn modelId="{1E18118B-9778-4714-A249-2B714D5427F7}" type="presParOf" srcId="{AAE7A1E6-6847-453D-B55B-8A82BF138C1D}" destId="{C4407577-18A2-46E0-8805-2838042EB67A}" srcOrd="0" destOrd="0" presId="urn:microsoft.com/office/officeart/2005/8/layout/vList5"/>
    <dgm:cxn modelId="{84152E8A-21A6-4CAF-BC09-47C13F4FFFB8}" type="presParOf" srcId="{C4407577-18A2-46E0-8805-2838042EB67A}" destId="{7E429971-BC57-430F-BB25-C0574E5E39E3}" srcOrd="0" destOrd="0" presId="urn:microsoft.com/office/officeart/2005/8/layout/vList5"/>
    <dgm:cxn modelId="{1D51832F-3B38-483B-8C08-BDD413206841}" type="presParOf" srcId="{C4407577-18A2-46E0-8805-2838042EB67A}" destId="{D54B1729-BC98-42C1-9C6C-D65DCBA4358F}" srcOrd="1" destOrd="0" presId="urn:microsoft.com/office/officeart/2005/8/layout/vList5"/>
    <dgm:cxn modelId="{F2BB24AB-7DB6-4F0F-92D8-664E0F322520}" type="presParOf" srcId="{AAE7A1E6-6847-453D-B55B-8A82BF138C1D}" destId="{AB8574CC-D4F2-4555-AEE3-F4EE58B11D03}" srcOrd="1" destOrd="0" presId="urn:microsoft.com/office/officeart/2005/8/layout/vList5"/>
    <dgm:cxn modelId="{3F47CC38-27AC-4E4E-92A2-FDE046382C80}" type="presParOf" srcId="{AAE7A1E6-6847-453D-B55B-8A82BF138C1D}" destId="{85B8F607-FDD8-476A-ADBE-E1250824F294}" srcOrd="2" destOrd="0" presId="urn:microsoft.com/office/officeart/2005/8/layout/vList5"/>
    <dgm:cxn modelId="{B4BBC5E0-69C0-4FD2-84A6-C47E62DEA28D}" type="presParOf" srcId="{85B8F607-FDD8-476A-ADBE-E1250824F294}" destId="{C04276DC-EE64-470A-B8BC-09067B8045FA}" srcOrd="0" destOrd="0" presId="urn:microsoft.com/office/officeart/2005/8/layout/vList5"/>
    <dgm:cxn modelId="{71B90C6E-E0F2-4EE1-8864-5914AAFA20A7}" type="presParOf" srcId="{85B8F607-FDD8-476A-ADBE-E1250824F294}" destId="{B37A5355-225B-4C6F-AED7-6C620F99EECC}" srcOrd="1" destOrd="0" presId="urn:microsoft.com/office/officeart/2005/8/layout/vList5"/>
    <dgm:cxn modelId="{E6DEED78-0C33-4D1D-A595-AFE4311369E4}" type="presParOf" srcId="{AAE7A1E6-6847-453D-B55B-8A82BF138C1D}" destId="{5ACAA866-A8A8-4183-97B5-CEEAB1525C60}" srcOrd="3" destOrd="0" presId="urn:microsoft.com/office/officeart/2005/8/layout/vList5"/>
    <dgm:cxn modelId="{FD2A22C3-24B0-4E4D-A3BC-79528D3FBC48}" type="presParOf" srcId="{AAE7A1E6-6847-453D-B55B-8A82BF138C1D}" destId="{477213BE-9E91-4950-8451-7F60796F47F4}" srcOrd="4" destOrd="0" presId="urn:microsoft.com/office/officeart/2005/8/layout/vList5"/>
    <dgm:cxn modelId="{2D9E3819-8AF8-4F78-AD5E-1D892BCE0381}" type="presParOf" srcId="{477213BE-9E91-4950-8451-7F60796F47F4}" destId="{F5034101-5B7D-4FE7-B47A-5A48CF39606B}" srcOrd="0" destOrd="0" presId="urn:microsoft.com/office/officeart/2005/8/layout/vList5"/>
    <dgm:cxn modelId="{5FD7E964-E46A-45B4-A545-5D657B6094BB}" type="presParOf" srcId="{477213BE-9E91-4950-8451-7F60796F47F4}" destId="{C7C3E6FD-D83F-4BDA-907E-B5EE041DA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B1729-BC98-42C1-9C6C-D65DCBA4358F}">
      <dsp:nvSpPr>
        <dsp:cNvPr id="0" name=""/>
        <dsp:cNvSpPr/>
      </dsp:nvSpPr>
      <dsp:spPr>
        <a:xfrm rot="5400000">
          <a:off x="3066871" y="-1848315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0988" lvl="1" indent="-280988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Familiarize yourself with your new assignment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132953"/>
        <a:ext cx="5010287" cy="1047750"/>
      </dsp:txXfrm>
    </dsp:sp>
    <dsp:sp modelId="{7E429971-BC57-430F-BB25-C0574E5E39E3}">
      <dsp:nvSpPr>
        <dsp:cNvPr id="0" name=""/>
        <dsp:cNvSpPr/>
      </dsp:nvSpPr>
      <dsp:spPr>
        <a:xfrm>
          <a:off x="109" y="0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smtClean="0"/>
            <a:t>1</a:t>
          </a:r>
          <a:endParaRPr lang="en-US" sz="4400" kern="1200" dirty="0"/>
        </a:p>
      </dsp:txBody>
      <dsp:txXfrm>
        <a:off x="53098" y="52989"/>
        <a:ext cx="979514" cy="1203709"/>
      </dsp:txXfrm>
    </dsp:sp>
    <dsp:sp modelId="{B37A5355-225B-4C6F-AED7-6C620F99EECC}">
      <dsp:nvSpPr>
        <dsp:cNvPr id="0" name=""/>
        <dsp:cNvSpPr/>
      </dsp:nvSpPr>
      <dsp:spPr>
        <a:xfrm rot="5400000">
          <a:off x="3066871" y="-473143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5358427"/>
            <a:satOff val="-6896"/>
            <a:lumOff val="-537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5358427"/>
              <a:satOff val="-6896"/>
              <a:lumOff val="-53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Explore your new environment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1508125"/>
        <a:ext cx="5010287" cy="1047750"/>
      </dsp:txXfrm>
    </dsp:sp>
    <dsp:sp modelId="{C04276DC-EE64-470A-B8BC-09067B8045FA}">
      <dsp:nvSpPr>
        <dsp:cNvPr id="0" name=""/>
        <dsp:cNvSpPr/>
      </dsp:nvSpPr>
      <dsp:spPr>
        <a:xfrm>
          <a:off x="109" y="1377156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smtClean="0"/>
            <a:t>2</a:t>
          </a:r>
          <a:endParaRPr lang="en-US" sz="4400" kern="1200" dirty="0"/>
        </a:p>
      </dsp:txBody>
      <dsp:txXfrm>
        <a:off x="53098" y="1430145"/>
        <a:ext cx="979514" cy="1203709"/>
      </dsp:txXfrm>
    </dsp:sp>
    <dsp:sp modelId="{C7C3E6FD-D83F-4BDA-907E-B5EE041DA931}">
      <dsp:nvSpPr>
        <dsp:cNvPr id="0" name=""/>
        <dsp:cNvSpPr/>
      </dsp:nvSpPr>
      <dsp:spPr>
        <a:xfrm rot="5400000">
          <a:off x="3066871" y="902028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10716854"/>
            <a:satOff val="-13793"/>
            <a:lumOff val="-1075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716854"/>
              <a:satOff val="-13793"/>
              <a:lumOff val="-107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Meet your new colleagues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2883296"/>
        <a:ext cx="5010287" cy="1047750"/>
      </dsp:txXfrm>
    </dsp:sp>
    <dsp:sp modelId="{F5034101-5B7D-4FE7-B47A-5A48CF39606B}">
      <dsp:nvSpPr>
        <dsp:cNvPr id="0" name=""/>
        <dsp:cNvSpPr/>
      </dsp:nvSpPr>
      <dsp:spPr>
        <a:xfrm>
          <a:off x="109" y="2752328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smtClean="0"/>
            <a:t>3</a:t>
          </a:r>
          <a:endParaRPr lang="en-US" sz="4400" kern="1200" dirty="0"/>
        </a:p>
      </dsp:txBody>
      <dsp:txXfrm>
        <a:off x="53098" y="2805317"/>
        <a:ext cx="979514" cy="12037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84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54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template can be used as a starter file for presenting training materials in a group setting.</a:t>
            </a:r>
          </a:p>
          <a:p>
            <a:endParaRPr lang="en-US" dirty="0" smtClean="0"/>
          </a:p>
          <a:p>
            <a:pPr lvl="0"/>
            <a:r>
              <a:rPr lang="en-US" sz="1200" b="1" dirty="0" smtClean="0"/>
              <a:t>Sections</a:t>
            </a:r>
            <a:endParaRPr lang="en-US" sz="1200" b="0" dirty="0" smtClean="0"/>
          </a:p>
          <a:p>
            <a:pPr lvl="0"/>
            <a:r>
              <a:rPr lang="en-US" sz="1200" b="0" dirty="0" smtClean="0"/>
              <a:t>Right-click on a slide to add sections.</a:t>
            </a:r>
            <a:r>
              <a:rPr lang="en-US" sz="1200" b="0" baseline="0" dirty="0" smtClean="0"/>
              <a:t> Sections can help to organize your slides or facilitate collaboration between multiple authors.</a:t>
            </a:r>
            <a:endParaRPr lang="en-US" sz="1200" b="0" dirty="0" smtClean="0"/>
          </a:p>
          <a:p>
            <a:pPr lvl="0"/>
            <a:endParaRPr lang="en-US" sz="1200" b="1" dirty="0" smtClean="0"/>
          </a:p>
          <a:p>
            <a:pPr lvl="0"/>
            <a:r>
              <a:rPr lang="en-US" sz="1200" b="1" dirty="0" smtClean="0"/>
              <a:t>Notes</a:t>
            </a:r>
          </a:p>
          <a:p>
            <a:pPr lvl="0"/>
            <a:r>
              <a:rPr lang="en-US" sz="1200" dirty="0" smtClean="0"/>
              <a:t>Use the Notes section for delivery notes or to provide additional details for the audience.</a:t>
            </a:r>
            <a:r>
              <a:rPr lang="en-US" sz="1200" baseline="0" dirty="0" smtClean="0"/>
              <a:t> View these notes in Presentation View during your presentation. </a:t>
            </a:r>
          </a:p>
          <a:p>
            <a:pPr lvl="0">
              <a:buFontTx/>
              <a:buNone/>
            </a:pPr>
            <a:r>
              <a:rPr lang="en-US" sz="1200" dirty="0" smtClean="0"/>
              <a:t>Keep in mind the font size (important for accessibility, visibility, videotaping, and online production)</a:t>
            </a:r>
          </a:p>
          <a:p>
            <a:pPr lvl="0"/>
            <a:endParaRPr lang="en-US" sz="1200" dirty="0" smtClean="0"/>
          </a:p>
          <a:p>
            <a:pPr lvl="0">
              <a:buFontTx/>
              <a:buNone/>
            </a:pPr>
            <a:r>
              <a:rPr lang="en-US" sz="1200" b="1" dirty="0" smtClean="0"/>
              <a:t>Coordinated colors </a:t>
            </a:r>
          </a:p>
          <a:p>
            <a:pPr lvl="0">
              <a:buFontTx/>
              <a:buNone/>
            </a:pPr>
            <a:r>
              <a:rPr lang="en-US" sz="1200" dirty="0" smtClean="0"/>
              <a:t>Pay particular attention to the graphs, charts, and text boxes.</a:t>
            </a:r>
            <a:r>
              <a:rPr lang="en-US" sz="1200" baseline="0" dirty="0" smtClean="0"/>
              <a:t> </a:t>
            </a:r>
            <a:endParaRPr lang="en-US" sz="1200" dirty="0" smtClean="0"/>
          </a:p>
          <a:p>
            <a:pPr lvl="0"/>
            <a:r>
              <a:rPr lang="en-US" sz="1200" dirty="0" smtClean="0"/>
              <a:t>Consider that attendees will print in black and white or </a:t>
            </a:r>
            <a:r>
              <a:rPr lang="en-US" sz="1200" dirty="0" err="1" smtClean="0"/>
              <a:t>grayscale</a:t>
            </a:r>
            <a:r>
              <a:rPr lang="en-US" sz="1200" dirty="0" smtClean="0"/>
              <a:t>. Run a test print to make sure your colors work when printed in pure black and white and </a:t>
            </a:r>
            <a:r>
              <a:rPr lang="en-US" sz="1200" dirty="0" err="1" smtClean="0"/>
              <a:t>grayscale</a:t>
            </a:r>
            <a:r>
              <a:rPr lang="en-US" sz="1200" dirty="0" smtClean="0"/>
              <a:t>.</a:t>
            </a:r>
          </a:p>
          <a:p>
            <a:pPr lvl="0">
              <a:buFontTx/>
              <a:buNone/>
            </a:pPr>
            <a:endParaRPr lang="en-US" sz="1200" dirty="0" smtClean="0"/>
          </a:p>
          <a:p>
            <a:pPr lvl="0">
              <a:buFontTx/>
              <a:buNone/>
            </a:pPr>
            <a:r>
              <a:rPr lang="en-US" sz="1200" b="1" dirty="0" smtClean="0"/>
              <a:t>Graphics, tables, and graphs</a:t>
            </a:r>
          </a:p>
          <a:p>
            <a:pPr lvl="0"/>
            <a:r>
              <a:rPr lang="en-US" sz="1200" dirty="0" smtClean="0"/>
              <a:t>Keep it simple: If possible, use consistent, non-distracting styles and colors.</a:t>
            </a:r>
          </a:p>
          <a:p>
            <a:pPr lvl="0"/>
            <a:r>
              <a:rPr lang="en-US" sz="1200" dirty="0" smtClean="0"/>
              <a:t>Label all graphs and tables.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Microsoft </a:t>
            </a:r>
            <a:r>
              <a:rPr lang="en-US" b="1" smtClean="0"/>
              <a:t>Engineering Excellence</a:t>
            </a:r>
            <a:endParaRPr lang="en-US" smtClean="0"/>
          </a:p>
        </p:txBody>
      </p:sp>
      <p:sp>
        <p:nvSpPr>
          <p:cNvPr id="4710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Microsoft Confidential</a:t>
            </a:r>
          </a:p>
        </p:txBody>
      </p:sp>
      <p:sp>
        <p:nvSpPr>
          <p:cNvPr id="4710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19570C-A909-40C0-B9F8-7AD3BA2C3C56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471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71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593861"/>
          </a:xfrm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If there is relevant</a:t>
            </a:r>
            <a:r>
              <a:rPr lang="en-US" baseline="0" dirty="0" smtClean="0"/>
              <a:t> video content, such as a case study video, demo of a product, or other training materials, include it in the presentation as well. 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a case study or</a:t>
            </a:r>
            <a:r>
              <a:rPr lang="en-US" baseline="0" dirty="0" smtClean="0"/>
              <a:t> class simulation to encourage discussion and apply lessons.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0103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</a:t>
            </a:r>
            <a:r>
              <a:rPr lang="en-US" baseline="0" dirty="0" smtClean="0"/>
              <a:t> outcomes of the case study or class simulation.</a:t>
            </a:r>
          </a:p>
          <a:p>
            <a:r>
              <a:rPr lang="en-US" baseline="0" dirty="0" smtClean="0"/>
              <a:t>Cover best practices.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2602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Summarize presentation content by restating the important points from the lessons.</a:t>
            </a:r>
          </a:p>
          <a:p>
            <a:r>
              <a:rPr lang="en-US" dirty="0" smtClean="0"/>
              <a:t>What do you want the audience to remember when they leave your presentation?</a:t>
            </a:r>
          </a:p>
          <a:p>
            <a:endParaRPr lang="en-US" dirty="0" smtClean="0"/>
          </a:p>
          <a:p>
            <a:r>
              <a:rPr lang="en-US" dirty="0" smtClean="0"/>
              <a:t>Save your presentation to a video for easy distribution (To create a video, click the File tab, and then click Share.  Under File Types, click Create a Video.)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en-US" smtClean="0"/>
              <a:pPr/>
              <a:t>14</a:t>
            </a:fld>
            <a:endParaRPr lang="en-US" dirty="0" smtClean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4"/>
            <a:ext cx="6261652" cy="4554823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3011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3012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FF76F4-FC11-42FE-9D94-04E3E6D16C06}" type="slidenum">
              <a:rPr lang="en-US" smtClean="0"/>
              <a:pPr/>
              <a:t>15</a:t>
            </a:fld>
            <a:endParaRPr lang="en-US" dirty="0" smtClean="0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603230"/>
          </a:xfrm>
          <a:noFill/>
          <a:ln/>
        </p:spPr>
        <p:txBody>
          <a:bodyPr/>
          <a:lstStyle/>
          <a:p>
            <a:r>
              <a:rPr lang="en-US" dirty="0" smtClean="0"/>
              <a:t>Is your presentation as crisp as possible? Consider moving extra content to the appendix.</a:t>
            </a:r>
          </a:p>
          <a:p>
            <a:r>
              <a:rPr lang="en-US" dirty="0" smtClean="0"/>
              <a:t>Use appendix slides to store content that you might want to refer to during the Question slide or that may be useful for attendees to investigate deeper in the future.</a:t>
            </a:r>
          </a:p>
          <a:p>
            <a:pPr>
              <a:buFontTx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Give a brief overview of the presentation.</a:t>
            </a:r>
            <a:r>
              <a:rPr lang="en-US" baseline="0" dirty="0" smtClean="0"/>
              <a:t> D</a:t>
            </a:r>
            <a:r>
              <a:rPr lang="en-US" dirty="0" smtClean="0"/>
              <a:t>escribe the major focus of the presentation and why it is important.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Introduce each of the major topics.</a:t>
            </a:r>
          </a:p>
          <a:p>
            <a:r>
              <a:rPr lang="en-US" dirty="0" smtClean="0"/>
              <a:t>To provide a road map for the audience, you</a:t>
            </a:r>
            <a:r>
              <a:rPr lang="en-US" baseline="0" dirty="0" smtClean="0"/>
              <a:t> can </a:t>
            </a:r>
            <a:r>
              <a:rPr lang="en-US" dirty="0" smtClean="0"/>
              <a:t>repeat this Overview slide throughout the presentation, highlighting the particular topic you will discuss next.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This is another option</a:t>
            </a:r>
            <a:r>
              <a:rPr lang="en-US" sz="1200" baseline="0" dirty="0" smtClean="0"/>
              <a:t> for an Overview slides using transitions.</a:t>
            </a:r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38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200" dirty="0" smtClean="0"/>
              <a:t>This is another option</a:t>
            </a:r>
            <a:r>
              <a:rPr lang="en-US" sz="1200" baseline="0" dirty="0" smtClean="0"/>
              <a:t> for an Overview slide.</a:t>
            </a:r>
            <a:endParaRPr lang="en-US" sz="1200" dirty="0" smtClean="0"/>
          </a:p>
          <a:p>
            <a:pPr marL="228600" indent="-228600">
              <a:buFont typeface="+mj-lt"/>
              <a:buNone/>
            </a:pPr>
            <a:endParaRPr lang="en-US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What</a:t>
            </a:r>
            <a:r>
              <a:rPr lang="en-US" b="0" baseline="0" dirty="0" smtClean="0"/>
              <a:t> will the audience be able to do after this training is complete?</a:t>
            </a:r>
            <a:r>
              <a:rPr lang="en-US" dirty="0" smtClean="0"/>
              <a:t> Briefly describe each objective how the audience</a:t>
            </a:r>
            <a:r>
              <a:rPr lang="en-US" baseline="0" dirty="0" smtClean="0"/>
              <a:t> </a:t>
            </a:r>
            <a:r>
              <a:rPr lang="en-US" dirty="0" smtClean="0"/>
              <a:t>will benefit from this</a:t>
            </a:r>
            <a:r>
              <a:rPr lang="en-US" baseline="0" dirty="0" smtClean="0"/>
              <a:t> presentation.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a section header for each of the topics, so there is a clear transition to the audience.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slides to each topic section as necessary, including slides with tables, graphs, and images. </a:t>
            </a:r>
          </a:p>
          <a:p>
            <a:r>
              <a:rPr lang="en-US" dirty="0" smtClean="0"/>
              <a:t>See next section for sample</a:t>
            </a:r>
            <a:r>
              <a:rPr lang="en-US" baseline="0" dirty="0" smtClean="0"/>
              <a:t> </a:t>
            </a:r>
            <a:r>
              <a:rPr lang="en-US" dirty="0" smtClean="0"/>
              <a:t>table,</a:t>
            </a:r>
            <a:r>
              <a:rPr lang="en-US" baseline="0" dirty="0" smtClean="0"/>
              <a:t> graph, image, and video layouts.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Microsoft </a:t>
            </a:r>
            <a:r>
              <a:rPr lang="en-US" b="1" smtClean="0"/>
              <a:t>Engineering Excellence</a:t>
            </a:r>
            <a:endParaRPr lang="en-US" smtClean="0"/>
          </a:p>
        </p:txBody>
      </p:sp>
      <p:sp>
        <p:nvSpPr>
          <p:cNvPr id="46083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Microsoft Confidential</a:t>
            </a:r>
          </a:p>
        </p:txBody>
      </p:sp>
      <p:sp>
        <p:nvSpPr>
          <p:cNvPr id="46084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C51ECC-86A3-4073-ADEB-F5E3C216F85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593861"/>
          </a:xfrm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Wave.png"/>
          <p:cNvPicPr>
            <a:picLocks noChangeAspect="1"/>
          </p:cNvPicPr>
          <p:nvPr userDrawn="1"/>
        </p:nvPicPr>
        <p:blipFill rotWithShape="1">
          <a:blip r:embed="rId2"/>
          <a:srcRect l="7756" t="10155" b="5022"/>
          <a:stretch/>
        </p:blipFill>
        <p:spPr>
          <a:xfrm>
            <a:off x="-116113" y="1251"/>
            <a:ext cx="3837731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355600"/>
            <a:ext cx="840898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497013"/>
            <a:ext cx="4127500" cy="4759325"/>
          </a:xfrm>
        </p:spPr>
        <p:txBody>
          <a:bodyPr/>
          <a:lstStyle>
            <a:lvl4pPr>
              <a:defRPr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51388" y="1497013"/>
            <a:ext cx="4129087" cy="4759325"/>
          </a:xfrm>
        </p:spPr>
        <p:txBody>
          <a:bodyPr/>
          <a:lstStyle>
            <a:lvl4pPr>
              <a:defRPr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670048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312207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ave.png"/>
          <p:cNvPicPr>
            <a:picLocks noChangeAspect="1"/>
          </p:cNvPicPr>
          <p:nvPr userDrawn="1"/>
        </p:nvPicPr>
        <p:blipFill rotWithShape="1">
          <a:blip r:embed="rId2"/>
          <a:srcRect l="32642" t="13789" b="18380"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04800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4000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62" r:id="rId10"/>
    <p:sldLayoutId id="2147483654" r:id="rId11"/>
    <p:sldLayoutId id="2147483655" r:id="rId12"/>
    <p:sldLayoutId id="2147483663" r:id="rId13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7.jpe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8.jpe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image" Target="../media/image8.jpe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4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5.jpe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6.jpeg"/><Relationship Id="rId5" Type="http://schemas.openxmlformats.org/officeDocument/2006/relationships/chart" Target="../charts/chart1.xml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mailto:Mavis@greatcompany.com" TargetMode="External"/><Relationship Id="rId3" Type="http://schemas.openxmlformats.org/officeDocument/2006/relationships/tags" Target="../tags/tag13.xml"/><Relationship Id="rId7" Type="http://schemas.openxmlformats.org/officeDocument/2006/relationships/hyperlink" Target="mailto:Dee@greatcompany.Com" TargetMode="Externa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hyperlink" Target="mailto:Jim@greatcompany.com" TargetMode="Externa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3.xml"/><Relationship Id="rId9" Type="http://schemas.openxmlformats.org/officeDocument/2006/relationships/hyperlink" Target="mailto:Doug@company.com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12" Type="http://schemas.openxmlformats.org/officeDocument/2006/relationships/notesSlide" Target="../notesSlides/notesSlide9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slideLayout" Target="../slideLayouts/slideLayout11.xml"/><Relationship Id="rId5" Type="http://schemas.openxmlformats.org/officeDocument/2006/relationships/tags" Target="../tags/tag18.xml"/><Relationship Id="rId10" Type="http://schemas.openxmlformats.org/officeDocument/2006/relationships/tags" Target="../tags/tag23.xml"/><Relationship Id="rId4" Type="http://schemas.openxmlformats.org/officeDocument/2006/relationships/tags" Target="../tags/tag17.xml"/><Relationship Id="rId9" Type="http://schemas.openxmlformats.org/officeDocument/2006/relationships/tags" Target="../tags/tag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Training New Employees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616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2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841249" y="304800"/>
            <a:ext cx="7921752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Doing Your Best Work</a:t>
            </a:r>
          </a:p>
        </p:txBody>
      </p:sp>
      <p:sp>
        <p:nvSpPr>
          <p:cNvPr id="629763" name="Rectangle 3"/>
          <p:cNvSpPr>
            <a:spLocks noGrp="1" noChangeArrowheads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800600" y="2098675"/>
            <a:ext cx="4129087" cy="4759325"/>
          </a:xfrm>
        </p:spPr>
        <p:txBody>
          <a:bodyPr>
            <a:normAutofit/>
          </a:bodyPr>
          <a:lstStyle/>
          <a:p>
            <a:r>
              <a:rPr lang="en-US" dirty="0" smtClean="0"/>
              <a:t>Working from home</a:t>
            </a:r>
          </a:p>
          <a:p>
            <a:r>
              <a:rPr lang="en-US" dirty="0" smtClean="0"/>
              <a:t>Working offsite</a:t>
            </a:r>
          </a:p>
          <a:p>
            <a:r>
              <a:rPr lang="en-US" dirty="0" smtClean="0"/>
              <a:t>Technology requirements</a:t>
            </a:r>
          </a:p>
        </p:txBody>
      </p:sp>
      <p:pic>
        <p:nvPicPr>
          <p:cNvPr id="4" name="Content Placeholder 3" descr="Man drinking coffee" title="Man drinking coffee"/>
          <p:cNvPicPr>
            <a:picLocks noGrp="1" noChangeAspect="1"/>
          </p:cNvPicPr>
          <p:nvPr>
            <p:ph sz="half" idx="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55"/>
          <a:stretch/>
        </p:blipFill>
        <p:spPr>
          <a:xfrm>
            <a:off x="914399" y="1447800"/>
            <a:ext cx="3657601" cy="495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802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04800"/>
            <a:ext cx="4267200" cy="1143000"/>
          </a:xfrm>
        </p:spPr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524000"/>
            <a:ext cx="4267200" cy="4297363"/>
          </a:xfrm>
        </p:spPr>
        <p:txBody>
          <a:bodyPr/>
          <a:lstStyle/>
          <a:p>
            <a:r>
              <a:rPr lang="en-US" dirty="0" smtClean="0"/>
              <a:t>Jeremy</a:t>
            </a:r>
          </a:p>
          <a:p>
            <a:pPr lvl="1"/>
            <a:r>
              <a:rPr lang="en-US" dirty="0" smtClean="0"/>
              <a:t>His first day</a:t>
            </a:r>
          </a:p>
          <a:p>
            <a:pPr lvl="1"/>
            <a:r>
              <a:rPr lang="en-US" dirty="0" smtClean="0"/>
              <a:t>Mistakes made</a:t>
            </a:r>
          </a:p>
          <a:p>
            <a:pPr lvl="1"/>
            <a:r>
              <a:rPr lang="en-US" dirty="0" smtClean="0"/>
              <a:t>Successes achieved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morall</a:t>
            </a:r>
            <a:r>
              <a:rPr lang="en-US" dirty="0" smtClean="0"/>
              <a:t> </a:t>
            </a:r>
            <a:r>
              <a:rPr lang="en-US" dirty="0" smtClean="0"/>
              <a:t>of the story</a:t>
            </a:r>
            <a:endParaRPr lang="en-US" dirty="0"/>
          </a:p>
        </p:txBody>
      </p:sp>
      <p:pic>
        <p:nvPicPr>
          <p:cNvPr id="4" name="Picture 3" descr="Jeremy" title="Jeremy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16144" y="0"/>
            <a:ext cx="3827856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8106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04800"/>
            <a:ext cx="4267200" cy="1143000"/>
          </a:xfrm>
        </p:spPr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524000"/>
            <a:ext cx="4191000" cy="4297363"/>
          </a:xfrm>
        </p:spPr>
        <p:txBody>
          <a:bodyPr/>
          <a:lstStyle/>
          <a:p>
            <a:r>
              <a:rPr lang="en-US" dirty="0" smtClean="0"/>
              <a:t>What we can learn from Jeremy</a:t>
            </a:r>
          </a:p>
          <a:p>
            <a:r>
              <a:rPr lang="en-US" dirty="0" smtClean="0"/>
              <a:t>Best practices</a:t>
            </a:r>
          </a:p>
          <a:p>
            <a:r>
              <a:rPr lang="en-US" dirty="0" smtClean="0"/>
              <a:t>Take-aways </a:t>
            </a:r>
            <a:endParaRPr lang="en-US" dirty="0"/>
          </a:p>
        </p:txBody>
      </p:sp>
      <p:pic>
        <p:nvPicPr>
          <p:cNvPr id="4" name="Picture 3" descr="Jeremy" title="Jeremy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16144" y="0"/>
            <a:ext cx="3827856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1760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Define your challenges</a:t>
            </a:r>
          </a:p>
          <a:p>
            <a:pPr lvl="1"/>
            <a:r>
              <a:rPr lang="en-US" dirty="0" smtClean="0"/>
              <a:t>Technological</a:t>
            </a:r>
            <a:r>
              <a:rPr lang="en-US" dirty="0"/>
              <a:t> </a:t>
            </a:r>
            <a:r>
              <a:rPr lang="en-US" dirty="0" smtClean="0"/>
              <a:t>as well as personal</a:t>
            </a:r>
          </a:p>
          <a:p>
            <a:r>
              <a:rPr lang="en-US" dirty="0" smtClean="0"/>
              <a:t>Set realistic expectation</a:t>
            </a:r>
          </a:p>
          <a:p>
            <a:pPr lvl="1"/>
            <a:r>
              <a:rPr lang="en-US" dirty="0" smtClean="0"/>
              <a:t>Mastery is not achieved overnight</a:t>
            </a:r>
          </a:p>
          <a:p>
            <a:r>
              <a:rPr lang="en-US" dirty="0" smtClean="0"/>
              <a:t>Keep your eye on the goal</a:t>
            </a:r>
          </a:p>
          <a:p>
            <a:pPr lvl="1"/>
            <a:r>
              <a:rPr lang="en-US" dirty="0" smtClean="0"/>
              <a:t>Mentorship programs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41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Questions?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1361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594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Appendix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3615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Orientation: A Roadmap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Getting to know your new </a:t>
            </a:r>
            <a:r>
              <a:rPr lang="en-US" dirty="0" err="1" smtClean="0"/>
              <a:t>asignment</a:t>
            </a:r>
            <a:endParaRPr lang="en-US" dirty="0" smtClean="0"/>
          </a:p>
          <a:p>
            <a:r>
              <a:rPr lang="en-US" sz="3200" dirty="0" smtClean="0"/>
              <a:t>Familiarizing yourself with your </a:t>
            </a:r>
            <a:br>
              <a:rPr lang="en-US" sz="3200" dirty="0" smtClean="0"/>
            </a:br>
            <a:r>
              <a:rPr lang="en-US" sz="3200" dirty="0" smtClean="0"/>
              <a:t>new environment</a:t>
            </a:r>
          </a:p>
          <a:p>
            <a:r>
              <a:rPr lang="en-US" dirty="0" smtClean="0"/>
              <a:t>Meeting new colleagues </a:t>
            </a:r>
          </a:p>
          <a:p>
            <a:r>
              <a:rPr lang="en-US" dirty="0" smtClean="0"/>
              <a:t>Introducing Dr. </a:t>
            </a:r>
            <a:r>
              <a:rPr lang="en-US" dirty="0" err="1" smtClean="0"/>
              <a:t>Oetker</a:t>
            </a:r>
            <a:r>
              <a:rPr lang="en-US" dirty="0" smtClean="0"/>
              <a:t>, President and CEO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8711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urved Line" title="Curved Lin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0"/>
            <a:ext cx="7765662" cy="164761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Welcame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4" name="Picture 3" descr="Picture of a group of people having a discussion" title="Group Photo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19200" y="533400"/>
            <a:ext cx="3042138" cy="305780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446075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113428150"/>
              </p:ext>
            </p:extLst>
          </p:nvPr>
        </p:nvGraphicFramePr>
        <p:xfrm>
          <a:off x="1828800" y="1752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301752"/>
            <a:ext cx="8077200" cy="1143000"/>
          </a:xfrm>
        </p:spPr>
        <p:txBody>
          <a:bodyPr/>
          <a:lstStyle/>
          <a:p>
            <a:r>
              <a:rPr lang="en-US" dirty="0" smtClean="0"/>
              <a:t>Today’s Overview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80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41248" y="301752"/>
            <a:ext cx="8077200" cy="1143000"/>
          </a:xfrm>
        </p:spPr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524000"/>
            <a:ext cx="3581400" cy="4297363"/>
          </a:xfrm>
        </p:spPr>
        <p:txBody>
          <a:bodyPr>
            <a:normAutofit/>
          </a:bodyPr>
          <a:lstStyle/>
          <a:p>
            <a:r>
              <a:rPr lang="en-US" dirty="0" smtClean="0"/>
              <a:t>Technology </a:t>
            </a:r>
          </a:p>
          <a:p>
            <a:r>
              <a:rPr lang="en-US" sz="3200" dirty="0" smtClean="0"/>
              <a:t>Procedure</a:t>
            </a:r>
          </a:p>
          <a:p>
            <a:r>
              <a:rPr lang="en-US" dirty="0" smtClean="0"/>
              <a:t>Policies</a:t>
            </a:r>
          </a:p>
          <a:p>
            <a:r>
              <a:rPr lang="en-US" dirty="0" smtClean="0"/>
              <a:t>Benefits </a:t>
            </a:r>
            <a:endParaRPr lang="en-US" sz="3200" dirty="0"/>
          </a:p>
        </p:txBody>
      </p:sp>
      <p:pic>
        <p:nvPicPr>
          <p:cNvPr id="4" name="Picture 3" descr="Two people having a conversation" title="Communication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4400" y="1676400"/>
            <a:ext cx="3464393" cy="44026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0193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07407E-6 C 0.02309 -4.07407E-6 0.04184 0.02477 0.04184 0.05533 C 0.04184 0.08612 0.02309 0.11112 3.61111E-6 0.11112 C -0.02292 0.11112 -0.0415 0.08612 -0.0415 0.05533 C -0.0415 0.02477 -0.02292 -4.07407E-6 3.61111E-6 -4.07407E-6 Z " pathEditMode="relative" rAng="0" ptsTypes="fffff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New Work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6553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41248" y="301752"/>
            <a:ext cx="5178552" cy="1143000"/>
          </a:xfrm>
        </p:spPr>
        <p:txBody>
          <a:bodyPr/>
          <a:lstStyle/>
          <a:p>
            <a:r>
              <a:rPr lang="en-US" dirty="0" smtClean="0"/>
              <a:t>New Work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524000"/>
            <a:ext cx="5257800" cy="42973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technology learning curve</a:t>
            </a:r>
            <a:endParaRPr lang="en-US" dirty="0"/>
          </a:p>
        </p:txBody>
      </p:sp>
      <p:graphicFrame>
        <p:nvGraphicFramePr>
          <p:cNvPr id="3" name="Chart 2" descr="Learning Curve" title="Learning Curve"/>
          <p:cNvGraphicFramePr/>
          <p:nvPr>
            <p:extLst>
              <p:ext uri="{D42A27DB-BD31-4B8C-83A1-F6EECF244321}">
                <p14:modId xmlns:p14="http://schemas.microsoft.com/office/powerpoint/2010/main" val="4159486100"/>
              </p:ext>
            </p:extLst>
          </p:nvPr>
        </p:nvGraphicFramePr>
        <p:xfrm>
          <a:off x="1181100" y="2209800"/>
          <a:ext cx="47625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5" name="Picture 4" descr="Learning Curve" title="Learning Curve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8400" y="0"/>
            <a:ext cx="2997200" cy="6858000"/>
          </a:xfrm>
          <a:prstGeom prst="rect">
            <a:avLst/>
          </a:prstGeom>
        </p:spPr>
      </p:pic>
      <p:sp>
        <p:nvSpPr>
          <p:cNvPr id="6" name="5-Point Star 5" descr="Star in chart" title="Star in chart"/>
          <p:cNvSpPr/>
          <p:nvPr/>
        </p:nvSpPr>
        <p:spPr>
          <a:xfrm>
            <a:off x="4953000" y="2286000"/>
            <a:ext cx="685800" cy="685800"/>
          </a:xfrm>
          <a:prstGeom prst="star5">
            <a:avLst/>
          </a:prstGeom>
          <a:solidFill>
            <a:schemeClr val="accent6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793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Who’s Who</a:t>
            </a:r>
            <a:endParaRPr lang="en-US" dirty="0"/>
          </a:p>
        </p:txBody>
      </p:sp>
      <p:graphicFrame>
        <p:nvGraphicFramePr>
          <p:cNvPr id="5" name="Content Placeholder 4" title="Contact Info"/>
          <p:cNvGraphicFramePr>
            <a:graphicFrameLocks noGrp="1"/>
          </p:cNvGraphicFramePr>
          <p:nvPr>
            <p:ph idx="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463238802"/>
              </p:ext>
            </p:extLst>
          </p:nvPr>
        </p:nvGraphicFramePr>
        <p:xfrm>
          <a:off x="2041634" y="1838434"/>
          <a:ext cx="5486400" cy="33274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8665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98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Lead</a:t>
                      </a:r>
                      <a:endParaRPr lang="en-US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Contact information</a:t>
                      </a:r>
                      <a:endParaRPr lang="en-US" dirty="0"/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Jim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6"/>
                        </a:rPr>
                        <a:t>Jim@company.com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Dee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7"/>
                        </a:rPr>
                        <a:t>Dee@gcompany.com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Mavis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8"/>
                        </a:rPr>
                        <a:t>Mavis</a:t>
                      </a:r>
                      <a:r>
                        <a:rPr lang="en-US" baseline="0" dirty="0" smtClean="0">
                          <a:hlinkClick r:id="rId8"/>
                        </a:rPr>
                        <a:t>@company.com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Doug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9"/>
                        </a:rPr>
                        <a:t>Doug@company.com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8676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Line 2" descr="Diagram Part 1" title="Diagram Part 1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1249363" y="5799138"/>
            <a:ext cx="7208837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627715" name="Line 3" descr="Diagram Part 2" title="Diagram Part 2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 flipV="1">
            <a:off x="1242990" y="1898319"/>
            <a:ext cx="15875" cy="3916363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22532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447800" y="5862638"/>
            <a:ext cx="6781800" cy="36933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Time Spent</a:t>
            </a:r>
            <a:endParaRPr lang="en-US" dirty="0">
              <a:effectLst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 rot="-5400000">
            <a:off x="-908003" y="3759802"/>
            <a:ext cx="3709340" cy="36933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effectLst/>
              </a:rPr>
              <a:t>Projects Worked On</a:t>
            </a:r>
            <a:endParaRPr lang="en-US" dirty="0">
              <a:effectLst/>
            </a:endParaRPr>
          </a:p>
        </p:txBody>
      </p:sp>
      <p:sp>
        <p:nvSpPr>
          <p:cNvPr id="627722" name="AutoShape 10"/>
          <p:cNvSpPr>
            <a:spLocks noChangeArrowheads="1"/>
          </p:cNvSpPr>
          <p:nvPr>
            <p:custDataLst>
              <p:tags r:id="rId6"/>
            </p:custDataLst>
          </p:nvPr>
        </p:nvSpPr>
        <p:spPr bwMode="invGray">
          <a:xfrm>
            <a:off x="1756484" y="4329094"/>
            <a:ext cx="1753651" cy="1222157"/>
          </a:xfrm>
          <a:prstGeom prst="round2Diag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/>
            </a:pPr>
            <a:r>
              <a:rPr lang="en-US" sz="2000" dirty="0" smtClean="0">
                <a:latin typeface="Segoe Semibold" pitchFamily="34" charset="0"/>
              </a:rPr>
              <a:t>Get Familiar</a:t>
            </a:r>
            <a:endParaRPr lang="en-US" sz="2000" dirty="0"/>
          </a:p>
        </p:txBody>
      </p:sp>
      <p:sp>
        <p:nvSpPr>
          <p:cNvPr id="627725" name="AutoShape 13"/>
          <p:cNvSpPr>
            <a:spLocks noChangeArrowheads="1"/>
          </p:cNvSpPr>
          <p:nvPr>
            <p:custDataLst>
              <p:tags r:id="rId7"/>
            </p:custDataLst>
          </p:nvPr>
        </p:nvSpPr>
        <p:spPr bwMode="invGray">
          <a:xfrm>
            <a:off x="6335671" y="2089798"/>
            <a:ext cx="1743878" cy="1212785"/>
          </a:xfrm>
          <a:prstGeom prst="round2Diag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/>
            </a:pPr>
            <a:r>
              <a:rPr lang="en-US" sz="2000" dirty="0" smtClean="0">
                <a:latin typeface="Segoe Semibold" pitchFamily="34" charset="0"/>
              </a:rPr>
              <a:t>Achieve Mastery</a:t>
            </a:r>
            <a:endParaRPr lang="en-US" sz="2000" dirty="0"/>
          </a:p>
        </p:txBody>
      </p:sp>
      <p:sp>
        <p:nvSpPr>
          <p:cNvPr id="627728" name="Rectangle 16"/>
          <p:cNvSpPr>
            <a:spLocks noGrp="1" noChangeArrowheads="1"/>
          </p:cNvSpPr>
          <p:nvPr>
            <p:ph type="title"/>
            <p:custDataLst>
              <p:tags r:id="rId8"/>
            </p:custDataLst>
          </p:nvPr>
        </p:nvSpPr>
        <p:spPr>
          <a:xfrm>
            <a:off x="841248" y="301752"/>
            <a:ext cx="8077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Working Toward Mastery</a:t>
            </a:r>
          </a:p>
        </p:txBody>
      </p:sp>
      <p:sp>
        <p:nvSpPr>
          <p:cNvPr id="17" name="AutoShape 10"/>
          <p:cNvSpPr>
            <a:spLocks noChangeArrowheads="1"/>
          </p:cNvSpPr>
          <p:nvPr>
            <p:custDataLst>
              <p:tags r:id="rId9"/>
            </p:custDataLst>
          </p:nvPr>
        </p:nvSpPr>
        <p:spPr bwMode="invGray">
          <a:xfrm>
            <a:off x="4191000" y="3276600"/>
            <a:ext cx="1753651" cy="1222157"/>
          </a:xfrm>
          <a:prstGeom prst="round2Diag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/>
            </a:pPr>
            <a:r>
              <a:rPr lang="en-US" sz="2000" dirty="0" smtClean="0">
                <a:latin typeface="Segoe Semibold" pitchFamily="34" charset="0"/>
              </a:rPr>
              <a:t>Get Experienced</a:t>
            </a:r>
            <a:endParaRPr lang="en-US" sz="2000" dirty="0"/>
          </a:p>
        </p:txBody>
      </p:sp>
      <p:sp>
        <p:nvSpPr>
          <p:cNvPr id="11" name="Freeform 15" descr="Diagram Part 3" title="Diagram Part 3"/>
          <p:cNvSpPr>
            <a:spLocks/>
          </p:cNvSpPr>
          <p:nvPr>
            <p:custDataLst>
              <p:tags r:id="rId10"/>
            </p:custDataLst>
          </p:nvPr>
        </p:nvSpPr>
        <p:spPr bwMode="auto">
          <a:xfrm rot="21240482">
            <a:off x="2519412" y="1676400"/>
            <a:ext cx="3728988" cy="2313711"/>
          </a:xfrm>
          <a:custGeom>
            <a:avLst/>
            <a:gdLst/>
            <a:ahLst/>
            <a:cxnLst>
              <a:cxn ang="0">
                <a:pos x="0" y="1390"/>
              </a:cxn>
              <a:cxn ang="0">
                <a:pos x="1529" y="158"/>
              </a:cxn>
              <a:cxn ang="0">
                <a:pos x="1529" y="0"/>
              </a:cxn>
              <a:cxn ang="0">
                <a:pos x="2030" y="360"/>
              </a:cxn>
              <a:cxn ang="0">
                <a:pos x="1523" y="714"/>
              </a:cxn>
              <a:cxn ang="0">
                <a:pos x="1520" y="543"/>
              </a:cxn>
              <a:cxn ang="0">
                <a:pos x="0" y="1390"/>
              </a:cxn>
            </a:cxnLst>
            <a:rect l="0" t="0" r="r" b="b"/>
            <a:pathLst>
              <a:path w="2030" h="1390">
                <a:moveTo>
                  <a:pt x="0" y="1390"/>
                </a:moveTo>
                <a:cubicBezTo>
                  <a:pt x="131" y="796"/>
                  <a:pt x="676" y="220"/>
                  <a:pt x="1529" y="158"/>
                </a:cubicBezTo>
                <a:lnTo>
                  <a:pt x="1529" y="0"/>
                </a:lnTo>
                <a:lnTo>
                  <a:pt x="2030" y="360"/>
                </a:lnTo>
                <a:lnTo>
                  <a:pt x="1523" y="714"/>
                </a:lnTo>
                <a:lnTo>
                  <a:pt x="1520" y="543"/>
                </a:lnTo>
                <a:cubicBezTo>
                  <a:pt x="803" y="447"/>
                  <a:pt x="109" y="1123"/>
                  <a:pt x="0" y="1390"/>
                </a:cubicBezTo>
                <a:close/>
              </a:path>
            </a:pathLst>
          </a:custGeom>
          <a:gradFill rotWithShape="1">
            <a:gsLst>
              <a:gs pos="0">
                <a:schemeClr val="accent5"/>
              </a:gs>
              <a:gs pos="100000">
                <a:schemeClr val="accent4"/>
              </a:gs>
            </a:gsLst>
            <a:lin ang="18900000" scaled="1"/>
          </a:gradFill>
          <a:ln w="317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pPr>
              <a:defRPr/>
            </a:pPr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699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p2w5yLf7gRoIxhgGANLdN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7wNinuYvMzfZ5U1vBqhNh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97Sh4Wf3q9VkhYZEnvoz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7YHL0AN4yxWP6rbpeJii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8QIQoYhKAdhY0TAjVFglB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nsRxtYgFhsQbQR2acPMN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x8rhPVNC2ZkJsgYQvjtV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8O3IgLtryNrFUJ6b9lRE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iNleKja73hohXWjuz775t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SbIsX2HQuOqjOBqXA0jcY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Q6pMcljtk1MJ0De6E19B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HsVeI2TwAzQM9S4tQjLvMM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lJFhM9s1uk4SUavhm7qdN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RE8H4Cw6MhrnQZNFfxntk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dIAG7WhWjupCZ4n8F2Ks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C7AXHsIfcZM0GIL5sI0jk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t3NLyN5bG9MX84Ywq40Qo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bORDfvhHahmpDFmvtYCcVK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ODdiYQyEGY8EmMcNZ3vZT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p3DFAl6DuE5xCL7XTKqo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MR96J2MVd0CGe2e5htjk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48BxRTjzwKhAarpC8SPOi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FUQynbDZ7CnnKAa7cx9MM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vrdC8eV6YWWfpMhsRT8j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5rpkfSAY2XQl9CRvNvPMK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671</Words>
  <PresentationFormat>On-screen Show (4:3)</PresentationFormat>
  <Paragraphs>123</Paragraphs>
  <Slides>15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  <vt:variant>
        <vt:lpstr>Custom Shows</vt:lpstr>
      </vt:variant>
      <vt:variant>
        <vt:i4>1</vt:i4>
      </vt:variant>
    </vt:vector>
  </HeadingPairs>
  <TitlesOfParts>
    <vt:vector size="22" baseType="lpstr">
      <vt:lpstr>Arial</vt:lpstr>
      <vt:lpstr>Calibri</vt:lpstr>
      <vt:lpstr>Calibri Light</vt:lpstr>
      <vt:lpstr>Georgia</vt:lpstr>
      <vt:lpstr>Segoe Semibold</vt:lpstr>
      <vt:lpstr>Training</vt:lpstr>
      <vt:lpstr>Training New Employees</vt:lpstr>
      <vt:lpstr>Orientation: A Roadmap</vt:lpstr>
      <vt:lpstr>Welcame!</vt:lpstr>
      <vt:lpstr>Today’s Overview </vt:lpstr>
      <vt:lpstr>Learning Objectives</vt:lpstr>
      <vt:lpstr>New Work</vt:lpstr>
      <vt:lpstr>New Work</vt:lpstr>
      <vt:lpstr>Who’s Who</vt:lpstr>
      <vt:lpstr>Working Toward Mastery</vt:lpstr>
      <vt:lpstr>Doing Your Best Work</vt:lpstr>
      <vt:lpstr>Case Study</vt:lpstr>
      <vt:lpstr>Discussion</vt:lpstr>
      <vt:lpstr>Summary</vt:lpstr>
      <vt:lpstr>Questions?</vt:lpstr>
      <vt:lpstr>Appendix</vt:lpstr>
      <vt:lpstr>Introduction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2010-04-19T15:54:50Z</dcterms:created>
  <dcterms:modified xsi:type="dcterms:W3CDTF">2015-08-11T10:56:45Z</dcterms:modified>
</cp:coreProperties>
</file>