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1" d="100"/>
          <a:sy n="101" d="100"/>
        </p:scale>
        <p:origin x="-210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78A16E-74EE-4192-BA33-5231FCE70C2C}" type="datetimeFigureOut">
              <a:rPr lang="en-US" smtClean="0"/>
              <a:t>4/15/2015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E1A2D3-4CF1-48EC-984E-DEAE6E17C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839340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78A16E-74EE-4192-BA33-5231FCE70C2C}" type="datetimeFigureOut">
              <a:rPr lang="en-US" smtClean="0"/>
              <a:t>4/15/2015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E1A2D3-4CF1-48EC-984E-DEAE6E17C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650736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78A16E-74EE-4192-BA33-5231FCE70C2C}" type="datetimeFigureOut">
              <a:rPr lang="en-US" smtClean="0"/>
              <a:t>4/15/2015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E1A2D3-4CF1-48EC-984E-DEAE6E17C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123770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78A16E-74EE-4192-BA33-5231FCE70C2C}" type="datetimeFigureOut">
              <a:rPr lang="en-US" smtClean="0"/>
              <a:t>4/15/2015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E1A2D3-4CF1-48EC-984E-DEAE6E17C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18610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78A16E-74EE-4192-BA33-5231FCE70C2C}" type="datetimeFigureOut">
              <a:rPr lang="en-US" smtClean="0"/>
              <a:t>4/15/2015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E1A2D3-4CF1-48EC-984E-DEAE6E17C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835282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78A16E-74EE-4192-BA33-5231FCE70C2C}" type="datetimeFigureOut">
              <a:rPr lang="en-US" smtClean="0"/>
              <a:t>4/15/2015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E1A2D3-4CF1-48EC-984E-DEAE6E17C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789722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78A16E-74EE-4192-BA33-5231FCE70C2C}" type="datetimeFigureOut">
              <a:rPr lang="en-US" smtClean="0"/>
              <a:t>4/15/2015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E1A2D3-4CF1-48EC-984E-DEAE6E17C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767537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78A16E-74EE-4192-BA33-5231FCE70C2C}" type="datetimeFigureOut">
              <a:rPr lang="en-US" smtClean="0"/>
              <a:t>4/15/2015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E1A2D3-4CF1-48EC-984E-DEAE6E17C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47187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78A16E-74EE-4192-BA33-5231FCE70C2C}" type="datetimeFigureOut">
              <a:rPr lang="en-US" smtClean="0"/>
              <a:t>4/15/2015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E1A2D3-4CF1-48EC-984E-DEAE6E17C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849427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78A16E-74EE-4192-BA33-5231FCE70C2C}" type="datetimeFigureOut">
              <a:rPr lang="en-US" smtClean="0"/>
              <a:t>4/15/2015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E1A2D3-4CF1-48EC-984E-DEAE6E17C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697251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78A16E-74EE-4192-BA33-5231FCE70C2C}" type="datetimeFigureOut">
              <a:rPr lang="en-US" smtClean="0"/>
              <a:t>4/15/2015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E1A2D3-4CF1-48EC-984E-DEAE6E17C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34716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  <a:latin typeface="Segoe UI" panose="020B0502040204020203" pitchFamily="34" charset="0"/>
              </a:defRPr>
            </a:lvl1pPr>
          </a:lstStyle>
          <a:p>
            <a:fld id="{4178A16E-74EE-4192-BA33-5231FCE70C2C}" type="datetimeFigureOut">
              <a:rPr lang="en-US" smtClean="0"/>
              <a:pPr/>
              <a:t>4/15/2015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  <a:latin typeface="Segoe UI" panose="020B0502040204020203" pitchFamily="34" charset="0"/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  <a:latin typeface="Segoe UI" panose="020B0502040204020203" pitchFamily="34" charset="0"/>
              </a:defRPr>
            </a:lvl1pPr>
          </a:lstStyle>
          <a:p>
            <a:fld id="{B5E1A2D3-4CF1-48EC-984E-DEAE6E17C826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952612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Segoe UI" panose="020B0502040204020203" pitchFamily="34" charset="0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Segoe UI" panose="020B0502040204020203" pitchFamily="34" charset="0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Segoe UI" panose="020B0502040204020203" pitchFamily="34" charset="0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Segoe UI" panose="020B0502040204020203" pitchFamily="34" charset="0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Segoe UI" panose="020B0502040204020203" pitchFamily="34" charset="0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Segoe UI" panose="020B0502040204020203" pitchFamily="34" charset="0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47700" y="990601"/>
            <a:ext cx="7848600" cy="5029200"/>
          </a:xfrm>
          <a:prstGeom prst="irregularSeal1">
            <a:avLst/>
          </a:prstGeom>
          <a:gradFill flip="none" rotWithShape="1">
            <a:gsLst>
              <a:gs pos="0">
                <a:schemeClr val="accent2">
                  <a:tint val="50000"/>
                  <a:satMod val="300000"/>
                </a:schemeClr>
              </a:gs>
              <a:gs pos="35000">
                <a:schemeClr val="accent2">
                  <a:tint val="37000"/>
                  <a:satMod val="300000"/>
                </a:schemeClr>
              </a:gs>
              <a:gs pos="100000">
                <a:schemeClr val="accent2">
                  <a:tint val="15000"/>
                  <a:satMod val="350000"/>
                </a:schemeClr>
              </a:gs>
            </a:gsLst>
            <a:path path="circle">
              <a:fillToRect l="50000" t="50000" r="50000" b="50000"/>
            </a:path>
            <a:tileRect/>
          </a:gradFill>
          <a:ln/>
          <a:effectLst>
            <a:outerShdw blurRad="40000" dist="20000" dir="5400000" rotWithShape="0">
              <a:srgbClr val="000000">
                <a:alpha val="38000"/>
              </a:srgbClr>
            </a:outerShdw>
            <a:softEdge rad="63500"/>
          </a:effectLst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rmAutofit fontScale="90000"/>
          </a:bodyPr>
          <a:lstStyle/>
          <a:p>
            <a:r>
              <a:rPr lang="en-US" cap="small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Personal Development </a:t>
            </a:r>
            <a:br>
              <a:rPr lang="en-US" cap="small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en-US" cap="small" dirty="0" smtClean="0">
                <a:solidFill>
                  <a:schemeClr val="accent2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Diploma Program</a:t>
            </a:r>
            <a:endParaRPr lang="en-US" cap="small" dirty="0">
              <a:solidFill>
                <a:schemeClr val="accent2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0" y="0"/>
            <a:ext cx="749710" cy="6857999"/>
          </a:xfrm>
          <a:ln>
            <a:noFill/>
          </a:ln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vert="vert270"/>
          <a:lstStyle/>
          <a:p>
            <a:r>
              <a:rPr lang="en-US" dirty="0" err="1" smtClean="0"/>
              <a:t>Fortez</a:t>
            </a:r>
            <a:r>
              <a:rPr lang="en-US" dirty="0" smtClean="0"/>
              <a:t> Training Inc.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1278330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>
            <a:solidFill>
              <a:schemeClr val="accent2">
                <a:lumMod val="60000"/>
                <a:lumOff val="40000"/>
              </a:schemeClr>
            </a:solidFill>
            <a:prstDash val="sysDash"/>
          </a:ln>
        </p:spPr>
        <p:txBody>
          <a:bodyPr>
            <a:normAutofit/>
          </a:bodyPr>
          <a:lstStyle/>
          <a:p>
            <a:r>
              <a:rPr lang="en-US" sz="3600" dirty="0" smtClean="0">
                <a:solidFill>
                  <a:schemeClr val="accent2"/>
                </a:solidFill>
                <a:latin typeface="Arial Rounded MT Bold" panose="020F0704030504030204" pitchFamily="34" charset="0"/>
              </a:rPr>
              <a:t>Workshop One: Self-Esteem</a:t>
            </a:r>
            <a:endParaRPr lang="en-US" sz="3600" dirty="0">
              <a:solidFill>
                <a:schemeClr val="accent2"/>
              </a:solidFill>
              <a:latin typeface="Arial Rounded MT Bold" panose="020F0704030504030204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5105400"/>
          </a:xfrm>
        </p:spPr>
        <p:txBody>
          <a:bodyPr>
            <a:normAutofit fontScale="85000" lnSpcReduction="20000"/>
          </a:bodyPr>
          <a:lstStyle/>
          <a:p>
            <a:pPr marL="514350" indent="-514350">
              <a:buFont typeface="+mj-lt"/>
              <a:buAutoNum type="arabicPeriod"/>
            </a:pPr>
            <a:r>
              <a:rPr lang="en-US" dirty="0"/>
              <a:t>Anxiety Inventory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Building Your Self-Esteem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Impressions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Fake it ‘til You Make It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Increasing Our Self-Esteem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Self Confidence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The Power of Thoughts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Wipe Out Worry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Ask for What You Want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Communication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Connecting with People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Behavior Cost-Benefit </a:t>
            </a:r>
            <a:r>
              <a:rPr lang="en-US" dirty="0" smtClean="0"/>
              <a:t>Analysis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923767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>
            <a:solidFill>
              <a:schemeClr val="accent2">
                <a:lumMod val="60000"/>
                <a:lumOff val="40000"/>
              </a:schemeClr>
            </a:solidFill>
            <a:prstDash val="sysDash"/>
          </a:ln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z="3600" dirty="0">
                <a:solidFill>
                  <a:schemeClr val="accent2"/>
                </a:solidFill>
                <a:latin typeface="Arial Rounded MT Bold" panose="020F0704030504030204" pitchFamily="34" charset="0"/>
              </a:rPr>
              <a:t>Workshop Two: Etiquette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marL="514350" indent="-514350">
              <a:buFont typeface="+mj-lt"/>
              <a:buAutoNum type="arabicPeriod"/>
            </a:pPr>
            <a:r>
              <a:rPr lang="en-US" dirty="0"/>
              <a:t>Fear of Embarrassment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Test Your Business Etiquette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The Handshake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Business Card Etiquette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The Skill of Making Small Talk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Do You Remember Names?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Making that Great First Impression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Dress for Success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Business Dining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E-mail and Telephone </a:t>
            </a:r>
            <a:r>
              <a:rPr lang="en-US" dirty="0" smtClean="0"/>
              <a:t>Etiquette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1043312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>
            <a:solidFill>
              <a:schemeClr val="accent2">
                <a:lumMod val="60000"/>
                <a:lumOff val="40000"/>
              </a:schemeClr>
            </a:solidFill>
            <a:prstDash val="sysDash"/>
          </a:ln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z="3600" dirty="0">
                <a:solidFill>
                  <a:schemeClr val="accent2"/>
                </a:solidFill>
                <a:latin typeface="Arial Rounded MT Bold" panose="020F0704030504030204" pitchFamily="34" charset="0"/>
              </a:rPr>
              <a:t>Workshop Three: Communication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Font typeface="+mj-lt"/>
              <a:buAutoNum type="arabicPeriod"/>
            </a:pPr>
            <a:r>
              <a:rPr lang="en-US" dirty="0"/>
              <a:t>The Ten Commandments of Positive Relationships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Self-Awareness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Communication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Communication Barriers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Asking Questions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Listening Skills</a:t>
            </a:r>
          </a:p>
        </p:txBody>
      </p:sp>
    </p:spTree>
    <p:extLst>
      <p:ext uri="{BB962C8B-B14F-4D97-AF65-F5344CB8AC3E}">
        <p14:creationId xmlns:p14="http://schemas.microsoft.com/office/powerpoint/2010/main" val="406806857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ln>
            <a:solidFill>
              <a:schemeClr val="accent2">
                <a:lumMod val="60000"/>
                <a:lumOff val="40000"/>
              </a:schemeClr>
            </a:solidFill>
            <a:prstDash val="sysDash"/>
          </a:ln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z="3600" dirty="0">
                <a:solidFill>
                  <a:schemeClr val="accent2"/>
                </a:solidFill>
                <a:latin typeface="Arial Rounded MT Bold" panose="020F0704030504030204" pitchFamily="34" charset="0"/>
              </a:rPr>
              <a:t>Workshop Four: Anger Management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514350" indent="-514350">
              <a:buFont typeface="+mj-lt"/>
              <a:buAutoNum type="arabicPeriod"/>
            </a:pPr>
            <a:r>
              <a:rPr lang="en-US" dirty="0"/>
              <a:t>What is Anger?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Managing Your Anger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The Anger Process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How Does Anger Affect Thinking?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Managing Anger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Communicating Better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Behavior Types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Taking </a:t>
            </a:r>
            <a:r>
              <a:rPr lang="en-US" dirty="0" smtClean="0"/>
              <a:t>Control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7897249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18</TotalTime>
  <Words>135</Words>
  <PresentationFormat>On-screen Show (4:3)</PresentationFormat>
  <Paragraphs>42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Personal Development  Diploma Program</vt:lpstr>
      <vt:lpstr>Workshop One: Self-Esteem</vt:lpstr>
      <vt:lpstr>Workshop Two: Etiquette</vt:lpstr>
      <vt:lpstr>Workshop Three: Communication</vt:lpstr>
      <vt:lpstr>Workshop Four: Anger Management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dcterms:created xsi:type="dcterms:W3CDTF">2010-04-15T18:17:18Z</dcterms:created>
  <dcterms:modified xsi:type="dcterms:W3CDTF">2015-04-15T17:38:52Z</dcterms:modified>
</cp:coreProperties>
</file>