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2400</c:v>
                </c:pt>
                <c:pt idx="1">
                  <c:v>2200</c:v>
                </c:pt>
                <c:pt idx="2">
                  <c:v>1500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EC-4E46-B3FD-21D7CD45BA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2600</c:v>
                </c:pt>
                <c:pt idx="1">
                  <c:v>2300</c:v>
                </c:pt>
                <c:pt idx="2">
                  <c:v>2000</c:v>
                </c:pt>
                <c:pt idx="3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EC-4E46-B3FD-21D7CD45BA2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2800</c:v>
                </c:pt>
                <c:pt idx="1">
                  <c:v>2500</c:v>
                </c:pt>
                <c:pt idx="2">
                  <c:v>3000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EC-4E46-B3FD-21D7CD45BA2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3000</c:v>
                </c:pt>
                <c:pt idx="1">
                  <c:v>3500</c:v>
                </c:pt>
                <c:pt idx="2">
                  <c:v>4500</c:v>
                </c:pt>
                <c:pt idx="3">
                  <c:v>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EEC-4E46-B3FD-21D7CD45BA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762432"/>
        <c:axId val="77820416"/>
      </c:barChart>
      <c:catAx>
        <c:axId val="877624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77820416"/>
        <c:crosses val="autoZero"/>
        <c:auto val="1"/>
        <c:lblAlgn val="ctr"/>
        <c:lblOffset val="100"/>
        <c:noMultiLvlLbl val="0"/>
      </c:catAx>
      <c:valAx>
        <c:axId val="77820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77624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2880</c:v>
                </c:pt>
                <c:pt idx="1">
                  <c:v>2640</c:v>
                </c:pt>
                <c:pt idx="2">
                  <c:v>1800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D2-43F6-B60E-77FC25CC15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3120</c:v>
                </c:pt>
                <c:pt idx="1">
                  <c:v>2760</c:v>
                </c:pt>
                <c:pt idx="2">
                  <c:v>2400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D2-43F6-B60E-77FC25CC152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3360</c:v>
                </c:pt>
                <c:pt idx="1">
                  <c:v>3000</c:v>
                </c:pt>
                <c:pt idx="2">
                  <c:v>3600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D2-43F6-B60E-77FC25CC152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3600</c:v>
                </c:pt>
                <c:pt idx="1">
                  <c:v>4200</c:v>
                </c:pt>
                <c:pt idx="2">
                  <c:v>5400</c:v>
                </c:pt>
                <c:pt idx="3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D2-43F6-B60E-77FC25CC1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760896"/>
        <c:axId val="77150976"/>
      </c:barChart>
      <c:catAx>
        <c:axId val="877608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77150976"/>
        <c:crosses val="autoZero"/>
        <c:auto val="1"/>
        <c:lblAlgn val="ctr"/>
        <c:lblOffset val="100"/>
        <c:noMultiLvlLbl val="0"/>
      </c:catAx>
      <c:valAx>
        <c:axId val="771509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77608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3168</c:v>
                </c:pt>
                <c:pt idx="1">
                  <c:v>2904</c:v>
                </c:pt>
                <c:pt idx="2">
                  <c:v>1980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86-493A-BD18-483BD23C24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3432</c:v>
                </c:pt>
                <c:pt idx="1">
                  <c:v>3036</c:v>
                </c:pt>
                <c:pt idx="2">
                  <c:v>2640</c:v>
                </c:pt>
                <c:pt idx="3">
                  <c:v>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86-493A-BD18-483BD23C24D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3696</c:v>
                </c:pt>
                <c:pt idx="1">
                  <c:v>3300</c:v>
                </c:pt>
                <c:pt idx="2">
                  <c:v>3960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86-493A-BD18-483BD23C24D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3960</c:v>
                </c:pt>
                <c:pt idx="1">
                  <c:v>4620</c:v>
                </c:pt>
                <c:pt idx="2">
                  <c:v>5940</c:v>
                </c:pt>
                <c:pt idx="3">
                  <c:v>297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86-493A-BD18-483BD23C24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931008"/>
        <c:axId val="116984064"/>
      </c:barChart>
      <c:catAx>
        <c:axId val="779310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6984064"/>
        <c:crosses val="autoZero"/>
        <c:auto val="1"/>
        <c:lblAlgn val="ctr"/>
        <c:lblOffset val="100"/>
        <c:noMultiLvlLbl val="0"/>
      </c:catAx>
      <c:valAx>
        <c:axId val="1169840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9310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3600</c:v>
                </c:pt>
                <c:pt idx="1">
                  <c:v>3850</c:v>
                </c:pt>
                <c:pt idx="2">
                  <c:v>2070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23-4459-8B4D-CA674509C8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3900</c:v>
                </c:pt>
                <c:pt idx="1">
                  <c:v>4025</c:v>
                </c:pt>
                <c:pt idx="2">
                  <c:v>2760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23-4459-8B4D-CA674509C8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4200</c:v>
                </c:pt>
                <c:pt idx="1">
                  <c:v>4375</c:v>
                </c:pt>
                <c:pt idx="2">
                  <c:v>4140</c:v>
                </c:pt>
                <c:pt idx="3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23-4459-8B4D-CA674509C8D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4500</c:v>
                </c:pt>
                <c:pt idx="1">
                  <c:v>6125</c:v>
                </c:pt>
                <c:pt idx="2">
                  <c:v>6209.9999999999991</c:v>
                </c:pt>
                <c:pt idx="3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E23-4459-8B4D-CA674509C8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22016"/>
        <c:axId val="116988096"/>
      </c:barChart>
      <c:catAx>
        <c:axId val="1168220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6988096"/>
        <c:crosses val="autoZero"/>
        <c:auto val="1"/>
        <c:lblAlgn val="ctr"/>
        <c:lblOffset val="100"/>
        <c:noMultiLvlLbl val="0"/>
      </c:catAx>
      <c:valAx>
        <c:axId val="1169880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68220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r>
              <a:rPr lang="en-US" dirty="0"/>
              <a:t>Executive Summary</a:t>
            </a:r>
          </a:p>
          <a:p>
            <a:r>
              <a:rPr lang="en-US" dirty="0"/>
              <a:t>Financial Summary</a:t>
            </a:r>
          </a:p>
          <a:p>
            <a:r>
              <a:rPr lang="en-US" dirty="0"/>
              <a:t>Detailed Sales Summary (Quarters 1-4)</a:t>
            </a:r>
          </a:p>
          <a:p>
            <a:r>
              <a:rPr lang="en-US" dirty="0"/>
              <a:t>Next 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Executive Summary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Sales rose by 40% last year</a:t>
            </a:r>
          </a:p>
          <a:p>
            <a:r>
              <a:rPr lang="en-US" dirty="0" smtClean="0"/>
              <a:t>New oil project in our region will help this growth into next year</a:t>
            </a:r>
          </a:p>
          <a:p>
            <a:r>
              <a:rPr lang="en-US" dirty="0" smtClean="0"/>
              <a:t>Growth in production, sales, and support teams will support increased 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Gross Sales: $22,000</a:t>
            </a:r>
          </a:p>
          <a:p>
            <a:r>
              <a:rPr lang="en-US" sz="4000" dirty="0"/>
              <a:t>Net Sales: $17,000</a:t>
            </a:r>
          </a:p>
          <a:p>
            <a:r>
              <a:rPr lang="en-US" sz="4000" dirty="0"/>
              <a:t>Gross Profit: $15,000</a:t>
            </a:r>
          </a:p>
          <a:p>
            <a:r>
              <a:rPr lang="en-US" sz="4000" dirty="0"/>
              <a:t>Net Profit: $10,500</a:t>
            </a:r>
          </a:p>
          <a:p>
            <a:r>
              <a:rPr lang="en-US" sz="4000" dirty="0" smtClean="0"/>
              <a:t>Current ratio: 2.6:1</a:t>
            </a:r>
          </a:p>
          <a:p>
            <a:r>
              <a:rPr lang="en-US" sz="4000" dirty="0" smtClean="0"/>
              <a:t>Debt Ratio: 39%</a:t>
            </a:r>
            <a:endParaRPr lang="en-US" sz="4000" dirty="0"/>
          </a:p>
        </p:txBody>
      </p:sp>
      <p:pic>
        <p:nvPicPr>
          <p:cNvPr id="1026" name="Picture 2" descr="C:\Users\Windows User\AppData\Local\Microsoft\Windows\Temporary Internet Files\Content.IE5\Z32HJJVI\money+tre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443480" cy="244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39239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003979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445175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9294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  <p:pic>
        <p:nvPicPr>
          <p:cNvPr id="2050" name="Picture 2" descr="C:\Users\Windows User\AppData\Local\Microsoft\Windows\Temporary Internet Files\Content.IE5\O44H3VWX\News_Flash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735" y="3911216"/>
            <a:ext cx="4124531" cy="279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155</TotalTime>
  <Words>226</Words>
  <PresentationFormat>On-screen Show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2015-07-23T17:31:14Z</dcterms:modified>
</cp:coreProperties>
</file>