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sldIdLst>
    <p:sldId id="256" r:id="rId2"/>
    <p:sldId id="257" r:id="rId3"/>
    <p:sldId id="258" r:id="rId4"/>
    <p:sldId id="259" r:id="rId5"/>
    <p:sldId id="260" r:id="rId6"/>
    <p:sldId id="263" r:id="rId7"/>
    <p:sldId id="264" r:id="rId8"/>
    <p:sldId id="265" r:id="rId9"/>
    <p:sldId id="262" r:id="rId10"/>
    <p:sldId id="266" r:id="rId11"/>
    <p:sldId id="267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1" d="100"/>
          <a:sy n="101" d="100"/>
        </p:scale>
        <p:origin x="-19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Month 1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Basic Widget</c:v>
                </c:pt>
                <c:pt idx="1">
                  <c:v>Widget Plus</c:v>
                </c:pt>
                <c:pt idx="2">
                  <c:v>Super Widget</c:v>
                </c:pt>
                <c:pt idx="3">
                  <c:v>Widget Warranties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Month 2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Basic Widget</c:v>
                </c:pt>
                <c:pt idx="1">
                  <c:v>Widget Plus</c:v>
                </c:pt>
                <c:pt idx="2">
                  <c:v>Super Widget</c:v>
                </c:pt>
                <c:pt idx="3">
                  <c:v>Widget Warranties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Month 3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Basic Widget</c:v>
                </c:pt>
                <c:pt idx="1">
                  <c:v>Widget Plus</c:v>
                </c:pt>
                <c:pt idx="2">
                  <c:v>Super Widget</c:v>
                </c:pt>
                <c:pt idx="3">
                  <c:v>Widget Warranties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Month 4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Basic Widget</c:v>
                </c:pt>
                <c:pt idx="1">
                  <c:v>Widget Plus</c:v>
                </c:pt>
                <c:pt idx="2">
                  <c:v>Super Widget</c:v>
                </c:pt>
                <c:pt idx="3">
                  <c:v>Widget Warranties</c:v>
                </c:pt>
              </c:strCache>
            </c:strRef>
          </c:cat>
          <c:val>
            <c:numRef>
              <c:f>Sheet1!$E$2:$E$5</c:f>
              <c:numCache>
                <c:formatCode>General</c:formatCode>
                <c:ptCount val="4"/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34320384"/>
        <c:axId val="144831552"/>
      </c:barChart>
      <c:catAx>
        <c:axId val="34320384"/>
        <c:scaling>
          <c:orientation val="minMax"/>
        </c:scaling>
        <c:delete val="0"/>
        <c:axPos val="l"/>
        <c:majorTickMark val="out"/>
        <c:minorTickMark val="none"/>
        <c:tickLblPos val="nextTo"/>
        <c:crossAx val="144831552"/>
        <c:crosses val="autoZero"/>
        <c:auto val="1"/>
        <c:lblAlgn val="ctr"/>
        <c:lblOffset val="100"/>
        <c:noMultiLvlLbl val="0"/>
      </c:catAx>
      <c:valAx>
        <c:axId val="144831552"/>
        <c:scaling>
          <c:orientation val="minMax"/>
        </c:scaling>
        <c:delete val="0"/>
        <c:axPos val="b"/>
        <c:majorGridlines/>
        <c:numFmt formatCode="General" sourceLinked="1"/>
        <c:majorTickMark val="out"/>
        <c:minorTickMark val="none"/>
        <c:tickLblPos val="nextTo"/>
        <c:crossAx val="34320384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6C5678-EE20-4FA5-88E2-6E0BD67A2E26}" type="datetime1">
              <a:rPr lang="en-US" smtClean="0"/>
              <a:t>4/14/2015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51B39-B140-43FE-96DB-472A2B59CE7C}" type="datetime1">
              <a:rPr lang="en-US" smtClean="0"/>
              <a:t>4/14/2015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00BB2-27C5-458B-ABCE-839C88CF47CE}" type="datetime1">
              <a:rPr lang="en-US" smtClean="0"/>
              <a:t>4/14/2015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AE560-A495-4C56-85C9-5FB4EF664152}" type="datetimeFigureOut">
              <a:rPr lang="en-US" smtClean="0"/>
              <a:t>4/14/2015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A2EDE3-4050-4833-82B5-6797AF7C6B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53050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D738E-8962-435F-8C43-147B8DD7E819}" type="datetime1">
              <a:rPr lang="en-US" smtClean="0"/>
              <a:t>4/14/2015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CAEA93-55E7-4DA9-90C2-089A26EEFEC4}" type="datetime1">
              <a:rPr lang="en-US" smtClean="0"/>
              <a:t>4/14/2015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4CF3C7-6809-4F39-BD67-A75817BDDE0A}" type="datetime1">
              <a:rPr lang="en-US" smtClean="0"/>
              <a:t>4/14/2015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EAEB24-CE78-465C-A726-91D0868FA48F}" type="datetime1">
              <a:rPr lang="en-US" smtClean="0"/>
              <a:t>4/14/2015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BAADF0-1749-4E8B-9691-B44A5F8C0895}" type="datetime1">
              <a:rPr lang="en-US" smtClean="0"/>
              <a:t>4/14/2015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AF628A-A867-4937-BBE5-207DB6F9C51A}" type="datetime1">
              <a:rPr lang="en-US" smtClean="0"/>
              <a:t>4/14/2015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8BBB94-68E6-4675-A946-F1C5994EDBD7}" type="datetime1">
              <a:rPr lang="en-US" smtClean="0"/>
              <a:t>4/14/2015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B8377-21E3-4835-B75D-4E2847E2750F}" type="datetime1">
              <a:rPr lang="en-US" smtClean="0"/>
              <a:t>4/14/2015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B0C4986D-6BE9-4264-908F-02DB36FD8D6C}" type="datetime1">
              <a:rPr lang="en-US" smtClean="0"/>
              <a:t>4/14/2015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Footer Text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BA9B540C-44DA-4F69-89C9-7C84606640D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hf hdr="0"/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facebook.com/Widgets" TargetMode="External"/><Relationship Id="rId2" Type="http://schemas.openxmlformats.org/officeDocument/2006/relationships/hyperlink" Target="http://www.acmewidgets.com/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0">
              <a:schemeClr val="bg2">
                <a:tint val="85000"/>
                <a:satMod val="180000"/>
              </a:schemeClr>
            </a:gs>
            <a:gs pos="40000">
              <a:schemeClr val="bg2">
                <a:tint val="95000"/>
                <a:shade val="85000"/>
                <a:satMod val="150000"/>
              </a:schemeClr>
            </a:gs>
            <a:gs pos="100000">
              <a:schemeClr val="bg2">
                <a:shade val="45000"/>
                <a:satMod val="200000"/>
              </a:schemeClr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/>
              <a:t>Annual Report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mtClean="0"/>
              <a:t>Acme Widgets Inc.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825311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Windows User\AppData\Local\Microsoft\Windows\Temporary Internet Files\Content.IE5\Z32HJJVI\square-email-icon-e1309479532463[1].pn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Diffused/>
                    </a14:imgEffect>
                    <a14:imgEffect>
                      <a14:sharpenSoften amount="-50000"/>
                    </a14:imgEffect>
                    <a14:imgEffect>
                      <a14:brightnessContrast bright="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6921" y="1453354"/>
            <a:ext cx="5110163" cy="48712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Contact Information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Chief Executive Officer: </a:t>
            </a:r>
            <a:r>
              <a:rPr lang="en-US" dirty="0" smtClean="0"/>
              <a:t>Michael B. Caudill</a:t>
            </a:r>
          </a:p>
          <a:p>
            <a:r>
              <a:rPr lang="en-US" b="1" dirty="0" smtClean="0"/>
              <a:t>Chief Financial Officer: </a:t>
            </a:r>
            <a:r>
              <a:rPr lang="en-US" dirty="0" smtClean="0"/>
              <a:t>Kendra T. Vargas</a:t>
            </a:r>
          </a:p>
          <a:p>
            <a:r>
              <a:rPr lang="en-US" b="1" dirty="0" smtClean="0"/>
              <a:t>Chief Operating Officer: </a:t>
            </a:r>
            <a:r>
              <a:rPr lang="en-US" dirty="0" smtClean="0"/>
              <a:t>Marisa Silva Sousa</a:t>
            </a:r>
          </a:p>
          <a:p>
            <a:r>
              <a:rPr lang="en-US" b="1" dirty="0" smtClean="0"/>
              <a:t>Chief Technology Officer: </a:t>
            </a:r>
            <a:r>
              <a:rPr lang="en-US" dirty="0" smtClean="0"/>
              <a:t>Betty D. Whitehead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982114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Company Information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dirty="0" smtClean="0"/>
              <a:t>Acme Widgets Inc.</a:t>
            </a:r>
          </a:p>
          <a:p>
            <a:pPr marL="0" indent="0" algn="ctr">
              <a:buNone/>
            </a:pPr>
            <a:r>
              <a:rPr lang="en-US" dirty="0" smtClean="0"/>
              <a:t>162 Pallet Street</a:t>
            </a:r>
          </a:p>
          <a:p>
            <a:pPr marL="0" indent="0" algn="ctr">
              <a:buNone/>
            </a:pPr>
            <a:r>
              <a:rPr lang="en-US" dirty="0" smtClean="0"/>
              <a:t>West Nyack, NY 10994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b="1" dirty="0" smtClean="0"/>
              <a:t>Website: </a:t>
            </a:r>
            <a:r>
              <a:rPr lang="en-US" dirty="0" smtClean="0">
                <a:hlinkClick r:id="rId2"/>
              </a:rPr>
              <a:t>http://www.acmewidgets.com</a:t>
            </a:r>
            <a:r>
              <a:rPr lang="en-US" dirty="0" smtClean="0"/>
              <a:t> </a:t>
            </a:r>
          </a:p>
          <a:p>
            <a:pPr marL="0" indent="0">
              <a:buNone/>
            </a:pPr>
            <a:r>
              <a:rPr lang="en-US" b="1" dirty="0" smtClean="0"/>
              <a:t>Twitter: </a:t>
            </a:r>
            <a:r>
              <a:rPr lang="en-US" dirty="0" smtClean="0"/>
              <a:t>@</a:t>
            </a:r>
            <a:r>
              <a:rPr lang="en-US" dirty="0" err="1" smtClean="0"/>
              <a:t>acmewidgets</a:t>
            </a:r>
            <a:endParaRPr lang="en-US" dirty="0" smtClean="0"/>
          </a:p>
          <a:p>
            <a:pPr marL="0" indent="0">
              <a:buNone/>
            </a:pPr>
            <a:r>
              <a:rPr lang="en-US" b="1" dirty="0" smtClean="0"/>
              <a:t>Facebook: </a:t>
            </a:r>
            <a:r>
              <a:rPr lang="en-US" dirty="0" smtClean="0">
                <a:hlinkClick r:id="rId3"/>
              </a:rPr>
              <a:t>http://www.facebook.com/Widgets</a:t>
            </a: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55153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Acme Widgets Annual Report</a:t>
            </a:r>
            <a:endParaRPr lang="ja-JP" altLang="en-US" dirty="0" smtClean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Presentation Overview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90222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smtClean="0"/>
              <a:t>Executive Summary</a:t>
            </a:r>
            <a:endParaRPr lang="ja-JP" altLang="en-US" smtClean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Executive Summary</a:t>
            </a:r>
          </a:p>
          <a:p>
            <a:r>
              <a:rPr lang="en-US" dirty="0" smtClean="0"/>
              <a:t>Financial Summary</a:t>
            </a:r>
          </a:p>
          <a:p>
            <a:r>
              <a:rPr lang="en-US" dirty="0" smtClean="0"/>
              <a:t>Detailed Sales Summary (Quarters 1-4)</a:t>
            </a:r>
          </a:p>
          <a:p>
            <a:r>
              <a:rPr lang="en-US" dirty="0" smtClean="0"/>
              <a:t>Next Year’s News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21292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smtClean="0"/>
              <a:t>Financial Summary</a:t>
            </a:r>
            <a:endParaRPr lang="ja-JP" altLang="en-US" smtClean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Gross Sales: $22,000</a:t>
            </a:r>
          </a:p>
          <a:p>
            <a:r>
              <a:rPr lang="en-US" dirty="0"/>
              <a:t>Net Sales: $17,000</a:t>
            </a:r>
          </a:p>
          <a:p>
            <a:r>
              <a:rPr lang="en-US" dirty="0"/>
              <a:t>Gross Profit: $15,000</a:t>
            </a:r>
          </a:p>
          <a:p>
            <a:r>
              <a:rPr lang="en-US" dirty="0"/>
              <a:t>Net Profit: $10,500</a:t>
            </a:r>
          </a:p>
          <a:p>
            <a:r>
              <a:rPr lang="en-US" dirty="0" smtClean="0"/>
              <a:t>Current ratio: 2.6:1</a:t>
            </a:r>
          </a:p>
          <a:p>
            <a:r>
              <a:rPr lang="en-US" dirty="0" smtClean="0"/>
              <a:t>Debt Ratio: 39%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18560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smtClean="0"/>
              <a:t>Detailed Sales Summary (Quarter 1)</a:t>
            </a:r>
            <a:endParaRPr lang="ja-JP" altLang="en-US" dirty="0" smtClean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48567927"/>
              </p:ext>
            </p:extLst>
          </p:nvPr>
        </p:nvGraphicFramePr>
        <p:xfrm>
          <a:off x="457200" y="1600200"/>
          <a:ext cx="8229600" cy="4876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51676009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smtClean="0"/>
              <a:t>Detailed Sales Summary (Quarter 2)</a:t>
            </a:r>
            <a:endParaRPr lang="ja-JP" altLang="en-US" dirty="0" smtClean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79976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smtClean="0"/>
              <a:t>Detailed Sales Summary (Quarter 3)</a:t>
            </a:r>
            <a:endParaRPr lang="ja-JP" altLang="en-US" dirty="0" smtClean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550937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smtClean="0"/>
              <a:t>Detailed Sales Summary (Quarter 4)</a:t>
            </a:r>
            <a:endParaRPr lang="ja-JP" altLang="en-US" dirty="0" smtClean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659119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Next Year</a:t>
            </a:r>
            <a:r>
              <a:rPr lang="en-US" altLang="ja-JP" dirty="0" smtClean="0"/>
              <a:t>’</a:t>
            </a:r>
            <a:r>
              <a:rPr lang="en-US" altLang="ja-JP" dirty="0" smtClean="0"/>
              <a:t>s News</a:t>
            </a:r>
            <a:endParaRPr lang="ja-JP" altLang="en-US" dirty="0" smtClean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Anticipate hiring 12 new production staff in January</a:t>
            </a:r>
          </a:p>
          <a:p>
            <a:r>
              <a:rPr lang="en-US" dirty="0"/>
              <a:t>Contract with Smith Shipping will begin on January </a:t>
            </a:r>
            <a:r>
              <a:rPr lang="en-US" dirty="0" smtClean="0"/>
              <a:t>1, freeing up resources for internal logistics</a:t>
            </a:r>
            <a:endParaRPr lang="en-US" dirty="0"/>
          </a:p>
          <a:p>
            <a:r>
              <a:rPr lang="en-US" dirty="0" smtClean="0"/>
              <a:t>Basic Widget 2.0 will be released in Q1</a:t>
            </a:r>
          </a:p>
          <a:p>
            <a:r>
              <a:rPr lang="en-US" dirty="0" smtClean="0"/>
              <a:t>Will break ground on new production facility on March 1</a:t>
            </a:r>
          </a:p>
        </p:txBody>
      </p:sp>
    </p:spTree>
    <p:extLst>
      <p:ext uri="{BB962C8B-B14F-4D97-AF65-F5344CB8AC3E}">
        <p14:creationId xmlns:p14="http://schemas.microsoft.com/office/powerpoint/2010/main" val="423950752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ity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Clarity</Template>
  <TotalTime>137</TotalTime>
  <Words>193</Words>
  <PresentationFormat>On-screen Show (4:3)</PresentationFormat>
  <Paragraphs>38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Clarity</vt:lpstr>
      <vt:lpstr>Annual Report</vt:lpstr>
      <vt:lpstr>Acme Widgets Annual Report</vt:lpstr>
      <vt:lpstr>Executive Summary</vt:lpstr>
      <vt:lpstr>Financial Summary</vt:lpstr>
      <vt:lpstr>Detailed Sales Summary (Quarter 1)</vt:lpstr>
      <vt:lpstr>Detailed Sales Summary (Quarter 2)</vt:lpstr>
      <vt:lpstr>Detailed Sales Summary (Quarter 3)</vt:lpstr>
      <vt:lpstr>Detailed Sales Summary (Quarter 4)</vt:lpstr>
      <vt:lpstr>Next Year’s News</vt:lpstr>
      <vt:lpstr>Contact Information</vt:lpstr>
      <vt:lpstr>Company Information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2015-04-14T12:14:53Z</dcterms:created>
  <dcterms:modified xsi:type="dcterms:W3CDTF">2015-04-14T17:19:13Z</dcterms:modified>
</cp:coreProperties>
</file>