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handoutMasterIdLst>
    <p:handoutMasterId r:id="rId10"/>
  </p:handoutMasterIdLst>
  <p:sldIdLst>
    <p:sldId id="256" r:id="rId2"/>
    <p:sldId id="268" r:id="rId3"/>
    <p:sldId id="258" r:id="rId4"/>
    <p:sldId id="269" r:id="rId5"/>
    <p:sldId id="259" r:id="rId6"/>
    <p:sldId id="260" r:id="rId7"/>
    <p:sldId id="261" r:id="rId8"/>
    <p:sldId id="267" r:id="rId9"/>
  </p:sldIdLst>
  <p:sldSz cx="9144000" cy="6858000" type="screen4x3"/>
  <p:notesSz cx="69469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01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9" rIns="92738" bIns="46369" numCol="1" anchor="t" anchorCtr="0" compatLnSpc="1">
            <a:prstTxWarp prst="textNoShape">
              <a:avLst/>
            </a:prstTxWarp>
          </a:bodyPr>
          <a:lstStyle>
            <a:lvl1pPr defTabSz="927100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5413" y="0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9" rIns="92738" bIns="46369" numCol="1" anchor="t" anchorCtr="0" compatLnSpc="1">
            <a:prstTxWarp prst="textNoShape">
              <a:avLst/>
            </a:prstTxWarp>
          </a:bodyPr>
          <a:lstStyle>
            <a:lvl1pPr algn="r" defTabSz="927100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9" rIns="92738" bIns="46369" numCol="1" anchor="b" anchorCtr="0" compatLnSpc="1">
            <a:prstTxWarp prst="textNoShape">
              <a:avLst/>
            </a:prstTxWarp>
          </a:bodyPr>
          <a:lstStyle>
            <a:lvl1pPr defTabSz="927100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5413" y="8818563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9" rIns="92738" bIns="46369" numCol="1" anchor="b" anchorCtr="0" compatLnSpc="1">
            <a:prstTxWarp prst="textNoShape">
              <a:avLst/>
            </a:prstTxWarp>
          </a:bodyPr>
          <a:lstStyle>
            <a:lvl1pPr algn="r" defTabSz="927100">
              <a:defRPr sz="1200">
                <a:latin typeface="Arial" charset="0"/>
              </a:defRPr>
            </a:lvl1pPr>
          </a:lstStyle>
          <a:p>
            <a:fld id="{3F1B3804-428A-4E0D-BBE6-5EE7087BE04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75986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19" y="2166365"/>
            <a:ext cx="8603674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970315"/>
            <a:ext cx="6858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E8C1-B71F-4BB2-BB4A-AE266F9ABA5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446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B295E-2845-4C6E-9714-4CBDE30C51E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9992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764484" y="0"/>
            <a:ext cx="20574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468" y="609600"/>
            <a:ext cx="1801785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609600"/>
            <a:ext cx="5979968" cy="56388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422855"/>
            <a:ext cx="2057397" cy="365125"/>
          </a:xfrm>
        </p:spPr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32102" y="6422855"/>
            <a:ext cx="3209752" cy="365125"/>
          </a:xfrm>
        </p:spPr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4787" y="6422855"/>
            <a:ext cx="659819" cy="365125"/>
          </a:xfrm>
        </p:spPr>
        <p:txBody>
          <a:bodyPr/>
          <a:lstStyle/>
          <a:p>
            <a:fld id="{17A03F0A-1291-44FC-A00F-988560336BF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4219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533400"/>
            <a:ext cx="6934200" cy="1219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143000" y="1752600"/>
            <a:ext cx="6934200" cy="4378325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04800" y="653415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90800" y="6530975"/>
            <a:ext cx="4038600" cy="3048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530975"/>
            <a:ext cx="2057400" cy="304800"/>
          </a:xfrm>
        </p:spPr>
        <p:txBody>
          <a:bodyPr/>
          <a:lstStyle>
            <a:lvl1pPr>
              <a:defRPr/>
            </a:lvl1pPr>
          </a:lstStyle>
          <a:p>
            <a:fld id="{28093FB6-9F85-4EDD-AB73-29944C3649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9128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F9FF7-83B1-429D-815A-9D3A62A2934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7831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893" y="2208879"/>
            <a:ext cx="78867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893" y="3984400"/>
            <a:ext cx="78867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6157318-3697-41B1-A175-00B4CAE7DDF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03797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797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A4B91-7FB7-4D6C-8E69-6E14D24BF5A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5492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656566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428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428" y="2656564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23F63-1512-4B2C-B999-53CA3BA70619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7193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475C2-A940-4127-99A4-D7A678EB7A5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1489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2BD96-A4C0-4F84-A69B-9082C9284A1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6336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48840"/>
            <a:ext cx="4572000" cy="38404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92568" y="2147487"/>
            <a:ext cx="256032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8D7E5-4403-4F6C-87E9-AE7A5FEE43A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5570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0" y="2211494"/>
            <a:ext cx="4754880" cy="384048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85351" y="2150621"/>
            <a:ext cx="256032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9A57F-02FF-4441-BA6A-AC276575BCE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9378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62" y="176109"/>
            <a:ext cx="9141714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019" y="284176"/>
            <a:ext cx="777240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019" y="2011680"/>
            <a:ext cx="777240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557" y="6422855"/>
            <a:ext cx="2595043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91000" y="6422855"/>
            <a:ext cx="40606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65139" y="6422855"/>
            <a:ext cx="709698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67157AFB-B2CA-4C3A-8539-5D1148739DC3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74075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/>
              <a:t>Quarterly </a:t>
            </a:r>
            <a:r>
              <a:rPr lang="en-US" altLang="en-US" smtClean="0"/>
              <a:t>Results</a:t>
            </a:r>
            <a:endParaRPr lang="en-US" altLang="en-US" sz="20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dirty="0"/>
              <a:t>Adventure Works | </a:t>
            </a:r>
            <a:r>
              <a:rPr lang="en-US" altLang="en-US" i="1" dirty="0" smtClean="0"/>
              <a:t>July 2020</a:t>
            </a:r>
            <a:endParaRPr lang="en-US" alt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National Q1 Sales Overview</a:t>
            </a:r>
            <a:endParaRPr lang="en-US" altLang="en-US" i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089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National Q1 Sales Details (West)</a:t>
            </a:r>
            <a:endParaRPr lang="en-US" altLang="en-US" i="1" dirty="0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4110308"/>
              </p:ext>
            </p:extLst>
          </p:nvPr>
        </p:nvGraphicFramePr>
        <p:xfrm>
          <a:off x="1971675" y="2026920"/>
          <a:ext cx="5200650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3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3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335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Store #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Sales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Sales Goal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$547,889.00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$2,547,462.00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$5,747,874.00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$5,478,965.00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$477,456.00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$484,596.00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$4,567,813.00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$1,756,879.00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$245,687.00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$114,358.00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$135,795.00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$25,687.00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$1,489,446.00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$789,456.00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$8,489,464.00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$456,241.00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$4,648,789.00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$2,156,789.00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$456,487.00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$134,896.00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$4,546,687.00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$6,123,478.00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National Q1 Sales Details (East)</a:t>
            </a:r>
            <a:endParaRPr lang="en-US" altLang="en-US" i="1" dirty="0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6546649"/>
              </p:ext>
            </p:extLst>
          </p:nvPr>
        </p:nvGraphicFramePr>
        <p:xfrm>
          <a:off x="1901825" y="2026920"/>
          <a:ext cx="5340350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3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32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335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Store #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Sales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Sales Goal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$456,468.00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$211,647.00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$12,315,615.00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$4,658,745.00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$6,467,446.00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$3,485,689.00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$4,648,798.00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$1,368,745.00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$6,513,184.00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$5,564,897.00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$1,631,564.00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$800,458.00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$1,561,564.00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$1,650,054.00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$187,484.00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$201,358.00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$9,787,984.00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$6,785,698.00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$6,487,874.00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$2,358,698.00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$4,564,564.00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$1,325,687.00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1226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Earnings Reconciliation</a:t>
            </a:r>
          </a:p>
        </p:txBody>
      </p:sp>
      <p:graphicFrame>
        <p:nvGraphicFramePr>
          <p:cNvPr id="9295" name="Group 79"/>
          <p:cNvGraphicFramePr>
            <a:graphicFrameLocks noGrp="1"/>
          </p:cNvGraphicFramePr>
          <p:nvPr>
            <p:ph type="tbl" idx="1"/>
          </p:nvPr>
        </p:nvGraphicFramePr>
        <p:xfrm>
          <a:off x="1143000" y="2057400"/>
          <a:ext cx="6400800" cy="3613152"/>
        </p:xfrm>
        <a:graphic>
          <a:graphicData uri="http://schemas.openxmlformats.org/drawingml/2006/table">
            <a:tbl>
              <a:tblPr/>
              <a:tblGrid>
                <a:gridCol w="3886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66738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Reported Earnings (loss) per share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($.12)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22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Investment-related Write-downs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$.10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37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 Investment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 Investment 2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$.07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$.03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16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Gain on Sale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$.05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2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 Investment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 Investment 2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$.03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$.02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67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Adjusted Earnings per Share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$.03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3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Balance Sheet Highlights</a:t>
            </a:r>
          </a:p>
        </p:txBody>
      </p:sp>
      <p:sp>
        <p:nvSpPr>
          <p:cNvPr id="11272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Reduced debt by more than 10%</a:t>
            </a:r>
          </a:p>
          <a:p>
            <a:r>
              <a:rPr lang="en-US" altLang="en-US"/>
              <a:t>Anticipate profits from sales of ancillary subsidiaries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Innovation and Marketing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3 new products/services in Research and Development</a:t>
            </a:r>
          </a:p>
          <a:p>
            <a:r>
              <a:rPr lang="en-US" altLang="en-US"/>
              <a:t>Rollout planned for new division</a:t>
            </a:r>
          </a:p>
          <a:p>
            <a:r>
              <a:rPr lang="en-US" altLang="en-US"/>
              <a:t>Campaigns targeting new markets</a:t>
            </a:r>
          </a:p>
          <a:p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Summary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Additional capital flow anticipated in 3</a:t>
            </a:r>
            <a:r>
              <a:rPr lang="en-US" altLang="en-US" baseline="30000"/>
              <a:t>rd</a:t>
            </a:r>
            <a:r>
              <a:rPr lang="en-US" altLang="en-US"/>
              <a:t> Quarter</a:t>
            </a:r>
          </a:p>
          <a:p>
            <a:r>
              <a:rPr lang="en-US" altLang="en-US"/>
              <a:t>Development, marketing key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Banded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Banded</Template>
  <TotalTime>5</TotalTime>
  <Words>284</Words>
  <PresentationFormat>On-screen Show (4:3)</PresentationFormat>
  <Paragraphs>104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Century Gothic</vt:lpstr>
      <vt:lpstr>Corbel</vt:lpstr>
      <vt:lpstr>Palatino Linotype</vt:lpstr>
      <vt:lpstr>Wingdings</vt:lpstr>
      <vt:lpstr>Banded</vt:lpstr>
      <vt:lpstr>Quarterly Results</vt:lpstr>
      <vt:lpstr>National Q1 Sales Overview</vt:lpstr>
      <vt:lpstr>National Q1 Sales Details (West)</vt:lpstr>
      <vt:lpstr>National Q1 Sales Details (East)</vt:lpstr>
      <vt:lpstr>Earnings Reconciliation</vt:lpstr>
      <vt:lpstr>Balance Sheet Highlights</vt:lpstr>
      <vt:lpstr>Innovation and Marketing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terms:created xsi:type="dcterms:W3CDTF">2015-04-29T12:15:35Z</dcterms:created>
  <dcterms:modified xsi:type="dcterms:W3CDTF">2015-08-10T13:22:49Z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TC010197761033</vt:lpwstr>
  </property>
</Properties>
</file>