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" y="-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Market </a:t>
            </a:r>
            <a:r>
              <a:rPr lang="en-US" smtClean="0"/>
              <a:t>Share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Market Percent</c:v>
                </c:pt>
              </c:strCache>
            </c:strRef>
          </c:tx>
          <c:explosion val="25"/>
          <c:dPt>
            <c:idx val="1"/>
            <c:bubble3D val="0"/>
          </c:dPt>
          <c:cat>
            <c:strRef>
              <c:f>Sheet1!$A$2:$A$5</c:f>
              <c:strCache>
                <c:ptCount val="4"/>
                <c:pt idx="0">
                  <c:v>Crystal Superstore</c:v>
                </c:pt>
                <c:pt idx="1">
                  <c:v>Genuine Glassware</c:v>
                </c:pt>
                <c:pt idx="2">
                  <c:v>Big Box Market</c:v>
                </c:pt>
                <c:pt idx="3">
                  <c:v>Dishes R 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</c:v>
                </c:pt>
                <c:pt idx="1">
                  <c:v>58</c:v>
                </c:pt>
                <c:pt idx="2">
                  <c:v>5</c:v>
                </c:pt>
                <c:pt idx="3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spPr>
        <a:ln>
          <a:solidFill>
            <a:schemeClr val="tx2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60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3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4/28/2015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4/28/2015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Marketing Plan</a:t>
            </a:r>
            <a:endParaRPr lang="en-US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Summary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909114"/>
              </p:ext>
            </p:extLst>
          </p:nvPr>
        </p:nvGraphicFramePr>
        <p:xfrm>
          <a:off x="762000" y="2133600"/>
          <a:ext cx="6553581" cy="1903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58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2010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2011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2012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Crystal Superstore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110,000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120,000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Genuine Glassware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350,000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400,000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600,000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Big Box Market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Dishes R Us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250,000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Prices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16232"/>
              </p:ext>
            </p:extLst>
          </p:nvPr>
        </p:nvGraphicFramePr>
        <p:xfrm>
          <a:off x="762000" y="1905000"/>
          <a:ext cx="4276090" cy="128016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016760"/>
                <a:gridCol w="753110"/>
                <a:gridCol w="753110"/>
                <a:gridCol w="753110"/>
              </a:tblGrid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2010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2011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2012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Red wine glasses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$6.15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$7.00</a:t>
                      </a:r>
                    </a:p>
                  </a:txBody>
                  <a:tcPr marL="68580" marR="68580" marT="0" marB="0"/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White wine glasses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$4.95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Champagne flutes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$8.00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$8.10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4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Share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153767838"/>
              </p:ext>
            </p:extLst>
          </p:nvPr>
        </p:nvGraphicFramePr>
        <p:xfrm>
          <a:off x="914400" y="1762125"/>
          <a:ext cx="7315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Production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ketingPl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F7915"/>
      </a:hlink>
      <a:folHlink>
        <a:srgbClr val="9966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Props1.xml><?xml version="1.0" encoding="utf-8"?>
<ds:datastoreItem xmlns:ds="http://schemas.openxmlformats.org/officeDocument/2006/customXml" ds:itemID="{2409B7AB-6D4F-45DE-BE54-BEF364C3A0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480B8-3456-4B25-BAE1-06933799A7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A02443-2DE0-4C57-840C-B4B9D2AAE32A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MarketingPlan</Template>
  <TotalTime>0</TotalTime>
  <Words>91</Words>
  <PresentationFormat>On-screen Show (4:3)</PresentationFormat>
  <Paragraphs>53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MarketingPlan</vt:lpstr>
      <vt:lpstr>Marketing Plan</vt:lpstr>
      <vt:lpstr>Sales Summary</vt:lpstr>
      <vt:lpstr>Average Prices</vt:lpstr>
      <vt:lpstr>Market Share</vt:lpstr>
      <vt:lpstr>Requirements for Production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2010-10-07T14:24:47Z</dcterms:created>
  <dcterms:modified xsi:type="dcterms:W3CDTF">2015-04-28T19:13:30Z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