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2.xml" ContentType="application/vnd.openxmlformats-officedocument.presentationml.notesSlide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2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15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Month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2400</c:v>
                </c:pt>
                <c:pt idx="1">
                  <c:v>2200</c:v>
                </c:pt>
                <c:pt idx="2">
                  <c:v>1500</c:v>
                </c:pt>
                <c:pt idx="3">
                  <c:v>200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EEC-4E46-B3FD-21D7CD45BA2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Month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2600</c:v>
                </c:pt>
                <c:pt idx="1">
                  <c:v>2300</c:v>
                </c:pt>
                <c:pt idx="2">
                  <c:v>2000</c:v>
                </c:pt>
                <c:pt idx="3">
                  <c:v>250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EEC-4E46-B3FD-21D7CD45BA2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Month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2800</c:v>
                </c:pt>
                <c:pt idx="1">
                  <c:v>2500</c:v>
                </c:pt>
                <c:pt idx="2">
                  <c:v>3000</c:v>
                </c:pt>
                <c:pt idx="3">
                  <c:v>200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EEC-4E46-B3FD-21D7CD45BA29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Month 4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3000</c:v>
                </c:pt>
                <c:pt idx="1">
                  <c:v>3500</c:v>
                </c:pt>
                <c:pt idx="2">
                  <c:v>4500</c:v>
                </c:pt>
                <c:pt idx="3">
                  <c:v>225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EEC-4E46-B3FD-21D7CD45BA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7762432"/>
        <c:axId val="77820416"/>
      </c:barChart>
      <c:catAx>
        <c:axId val="87762432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77820416"/>
        <c:crosses val="autoZero"/>
        <c:auto val="1"/>
        <c:lblAlgn val="ctr"/>
        <c:lblOffset val="100"/>
        <c:noMultiLvlLbl val="0"/>
      </c:catAx>
      <c:valAx>
        <c:axId val="7782041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8776243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Month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2880</c:v>
                </c:pt>
                <c:pt idx="1">
                  <c:v>2640</c:v>
                </c:pt>
                <c:pt idx="2">
                  <c:v>1800</c:v>
                </c:pt>
                <c:pt idx="3">
                  <c:v>240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ED2-43F6-B60E-77FC25CC152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Month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3120</c:v>
                </c:pt>
                <c:pt idx="1">
                  <c:v>2760</c:v>
                </c:pt>
                <c:pt idx="2">
                  <c:v>2400</c:v>
                </c:pt>
                <c:pt idx="3">
                  <c:v>300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ED2-43F6-B60E-77FC25CC152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Month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3360</c:v>
                </c:pt>
                <c:pt idx="1">
                  <c:v>3000</c:v>
                </c:pt>
                <c:pt idx="2">
                  <c:v>3600</c:v>
                </c:pt>
                <c:pt idx="3">
                  <c:v>240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ED2-43F6-B60E-77FC25CC1521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Month 4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3600</c:v>
                </c:pt>
                <c:pt idx="1">
                  <c:v>4200</c:v>
                </c:pt>
                <c:pt idx="2">
                  <c:v>5400</c:v>
                </c:pt>
                <c:pt idx="3">
                  <c:v>270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ED2-43F6-B60E-77FC25CC15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7760896"/>
        <c:axId val="77150976"/>
      </c:barChart>
      <c:catAx>
        <c:axId val="8776089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77150976"/>
        <c:crosses val="autoZero"/>
        <c:auto val="1"/>
        <c:lblAlgn val="ctr"/>
        <c:lblOffset val="100"/>
        <c:noMultiLvlLbl val="0"/>
      </c:catAx>
      <c:valAx>
        <c:axId val="7715097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8776089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Month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3168</c:v>
                </c:pt>
                <c:pt idx="1">
                  <c:v>2904</c:v>
                </c:pt>
                <c:pt idx="2">
                  <c:v>1980</c:v>
                </c:pt>
                <c:pt idx="3">
                  <c:v>264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886-493A-BD18-483BD23C24D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Month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3432</c:v>
                </c:pt>
                <c:pt idx="1">
                  <c:v>3036</c:v>
                </c:pt>
                <c:pt idx="2">
                  <c:v>2640</c:v>
                </c:pt>
                <c:pt idx="3">
                  <c:v>330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886-493A-BD18-483BD23C24D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Month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3696</c:v>
                </c:pt>
                <c:pt idx="1">
                  <c:v>3300</c:v>
                </c:pt>
                <c:pt idx="2">
                  <c:v>3960</c:v>
                </c:pt>
                <c:pt idx="3">
                  <c:v>264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886-493A-BD18-483BD23C24D0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Month 4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3960</c:v>
                </c:pt>
                <c:pt idx="1">
                  <c:v>4620</c:v>
                </c:pt>
                <c:pt idx="2">
                  <c:v>5940</c:v>
                </c:pt>
                <c:pt idx="3">
                  <c:v>297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886-493A-BD18-483BD23C24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7931008"/>
        <c:axId val="116984064"/>
      </c:barChart>
      <c:catAx>
        <c:axId val="77931008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116984064"/>
        <c:crosses val="autoZero"/>
        <c:auto val="1"/>
        <c:lblAlgn val="ctr"/>
        <c:lblOffset val="100"/>
        <c:noMultiLvlLbl val="0"/>
      </c:catAx>
      <c:valAx>
        <c:axId val="11698406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7793100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Month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3600</c:v>
                </c:pt>
                <c:pt idx="1">
                  <c:v>3850</c:v>
                </c:pt>
                <c:pt idx="2">
                  <c:v>2070</c:v>
                </c:pt>
                <c:pt idx="3">
                  <c:v>240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E23-4459-8B4D-CA674509C8D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Month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3900</c:v>
                </c:pt>
                <c:pt idx="1">
                  <c:v>4025</c:v>
                </c:pt>
                <c:pt idx="2">
                  <c:v>2760</c:v>
                </c:pt>
                <c:pt idx="3">
                  <c:v>300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E23-4459-8B4D-CA674509C8D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Month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4200</c:v>
                </c:pt>
                <c:pt idx="1">
                  <c:v>4375</c:v>
                </c:pt>
                <c:pt idx="2">
                  <c:v>4140</c:v>
                </c:pt>
                <c:pt idx="3">
                  <c:v>240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E23-4459-8B4D-CA674509C8D4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Month 4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4500</c:v>
                </c:pt>
                <c:pt idx="1">
                  <c:v>6125</c:v>
                </c:pt>
                <c:pt idx="2">
                  <c:v>6209.9999999999991</c:v>
                </c:pt>
                <c:pt idx="3">
                  <c:v>270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E23-4459-8B4D-CA674509C8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6822016"/>
        <c:axId val="116988096"/>
      </c:barChart>
      <c:catAx>
        <c:axId val="11682201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116988096"/>
        <c:crosses val="autoZero"/>
        <c:auto val="1"/>
        <c:lblAlgn val="ctr"/>
        <c:lblOffset val="100"/>
        <c:noMultiLvlLbl val="0"/>
      </c:catAx>
      <c:valAx>
        <c:axId val="11698809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1682201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200" units="cm"/>
          <inkml:channel name="T" type="integer" max="2.14748E9" units="dev"/>
        </inkml:traceFormat>
        <inkml:channelProperties>
          <inkml:channelProperty channel="X" name="resolution" value="37.79528" units="1/cm"/>
          <inkml:channelProperty channel="Y" name="resolution" value="37.73585" units="1/cm"/>
          <inkml:channelProperty channel="T" name="resolution" value="1" units="1/dev"/>
        </inkml:channelProperties>
      </inkml:inkSource>
      <inkml:timestamp xml:id="ts0" timeString="2015-07-23T17:39:16.49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2345 11451 0,'0'0'0,"21"0"16,0 0 0,105-21-1,83-21 17,42 21-17,-62 0 1,-63 0-1,-43 21 1,1 0 0,-42 0-1</inkml:trace>
  <inkml:trace contextRef="#ctx0" brushRef="#br0" timeOffset="912.6128">3204 11409 0,'0'63'63,"0"104"-48,42 21 1,-21-20 0,-21-63-1,0-43 1,-21-41 109,0-21-110,-21 0-15,0 0 32,0 0-17,21 0 1,0 0 15,0 0-15,105 0 109,398 42-110,41-42 1,-209 0 0,-230 0-1,-105-21 95</inkml:trace>
  <inkml:trace contextRef="#ctx0" brushRef="#br0" timeOffset="2104.0067">4020 11827 0,'0'0'0,"0"21"93,63 63-77,0-21 0,-42-42-1,0-63 63,63-84-62,62 64 15,-83 41-15,0 21-1,0 83 1,21-20 0,-43 21-1,1 42 1,0-22 0,-21-20-1,0-42 1</inkml:trace>
  <inkml:trace contextRef="#ctx0" brushRef="#br0" timeOffset="4559.5659">5549 11032 0,'0'0'0,"-84"0"78,42 21-62,-146 21-1,83-42-15,-62 21 16,125 0 15,42 20-15,0 22-16,21 63 16,42 20-1,41 22 1,-62-42-1,0-22 1,-21 1 0,-21 0-1,0-64 1,0 1 62,-21-42-47,0 0-31</inkml:trace>
  <inkml:trace contextRef="#ctx0" brushRef="#br0" timeOffset="5671.8786">4921 11765 0,'0'0'0,"167"-21"15,1 21 16,-1 0-31,-104 0 32,-42 0 249,0 0-281,42 146 16,21-20-1,-63-63 1,0-42 46,0 0-30,20-1-32,64 43 15,-42-63 1,-21 0-1,0-42 1,0-41 0,-42-64-1,0 22 1,0 62 0,-42 21 30,21 42 1,0 0-47,-21-42 16,-21 0 0,42 21-1,0 21 79,-21 0-63,21 0 0,0 0-31,-41 0 32,62 21-32</inkml:trace>
  <inkml:trace contextRef="#ctx0" brushRef="#br0" timeOffset="6663.0742">8146 11555 0,'-21'0'79,"-42"0"-79,-147 42 15,-83 42 1,84 0-1,62-63 1,105 20 0,63-41 31,126 0-32,146 0 1,21 147-1,-104 20 1,-169-104 0,-41 0 15,0-42-15,-20 0-1,-85 21 1,-21 0-1,-41-42 1,-1-21 0,-20-84-1,41-62 1,84 104 0,42 42-1,21 0 16</inkml:trace>
  <inkml:trace contextRef="#ctx0" brushRef="#br0" timeOffset="7222.1823">8104 11095 0,'0'0'0,"21"0"31,21 21-16,41 104 1,22 85 0,0 20-1,-22-21 1,-83-83 0,63 146 15,-42-209-31,-42-63 94</inkml:trace>
  <inkml:trace contextRef="#ctx0" brushRef="#br0" timeOffset="7757.8132">8795 11513 0,'21'0'31,"0"42"-15,20 0 0,1 63-1,0 62 1,-21-41-1,-21-21 1,0 146 0,0-188 77</inkml:trace>
  <inkml:trace contextRef="#ctx0" brushRef="#br0" timeOffset="8014.1592">8418 10990 0,'0'42'109</inkml:trace>
  <inkml:trace contextRef="#ctx0" brushRef="#br0" timeOffset="9116.2199">9737 11555 0,'0'0'0,"-21"0"16,0 0-1,-21 0 1,21 21 0,0 0-1,21 0 1,-42 21 0,22 84-1,-22-43 1,42-41-1,-21-21 1,21 0 15,21 42-15,41 42 0,22 20-1,0-83 1,-42 0-1,-21-42 1,0 0 0,42 0 15,-22-105-15,1-188-1,-42 188 1,0-188-1,0 0 1,-21 105 0,-41 83-1,41 84 32,21 42 47,21 168-78,41 62-1,1-42 1,0 1-1,-42-148 1,-21-41 78</inkml:trace>
  <inkml:trace contextRef="#ctx0" brushRef="#br0" timeOffset="10059.0851">10156 11890 0,'0'0'0,"42"0"16,-21 0-1,83 0 1,-20-42 0,0 1-1,-63 20 1,21-42-1,0 0 1,-1-21 0,-41 42-1,0 21 1,0 1 0,-21-1-1,21 0 1,-62 21 31,41 0-47,-21 0 15,21 0 1,0 0 0,0 0 77,0 0-61,0 0-17,0 42 1,21-1-1,-42 1 1,42 63 0,0-21-1,0 20 1,0-20 0,21 0-1,42-21 1,21 20-1,-21-41 1,-42-21 0,-21 0-1,21-21 1,-1 0 0,64-42-1,-42 0 1,-21 42-1,-21-21 1,21 0 15,-21 1-31</inkml:trace>
  <inkml:trace contextRef="#ctx0" brushRef="#br0" timeOffset="11083.9917">11643 11367 0,'0'0'0,"-21"0"63,-105 0-47,-62 0-1,-43 42 1,85-21-1,83 0 1,63 0 62,42 41-62,104 43-1,-41 0 1,-21-42 0,-42-43-16,-42 1 31,21 0-15,-1 0-1,1 21 1,-21-21-16,0 0 31,0 0-15,0 0-1,0 0 1,-21-21 0,-20 21-1,-22 0 1,-84 41-1,42 1 1,1-42 0,62-21-1,-21 0 1,-42-84 0,-41-20-1,20 20 1,84 42-1,21 21 48</inkml:trace>
  <inkml:trace contextRef="#ctx0" brushRef="#br0" timeOffset="12215.835">11894 10885 0,'0'-21'78,"42"-41"-62,0-1-1,20 42 1,-41-21-1,21 42 1,0 0 0,-21-21 15,0 21-15,0 21-1,0 42 1,-21-21 15,0 0-31,0 41 31,-21 1-15,-42 0 0,0 0-1,0-22 1,43-20-1,20-21 48,0 0-32,0 21-15,20 0-1,1 21 1,21-1 0,-42-20-1,21 21 1,21 0 15,-21 42-31,0-64 31</inkml:trace>
  <inkml:trace contextRef="#ctx0" brushRef="#br0" timeOffset="12535.1577">12187 11953 0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539846-823A-4E4E-B759-4E37DA40BB20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49B5A4-BECC-481D-B9BC-B496278AA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761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Emphasize that we are growing the smart way. Process design</a:t>
            </a:r>
            <a:r>
              <a:rPr lang="en-US" baseline="0" dirty="0" smtClean="0"/>
              <a:t> consultants have been hired to help streamline the implementation of new teams.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49B5A4-BECC-481D-B9BC-B496278AAC9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6014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Super Widget</a:t>
            </a:r>
            <a:r>
              <a:rPr lang="en-US" baseline="0" dirty="0" smtClean="0"/>
              <a:t> continues to be a best seller.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49B5A4-BECC-481D-B9BC-B496278AAC9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526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B39-B140-43FE-96DB-472A2B59CE7C}" type="datetime1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BB2-27C5-458B-ABCE-839C88CF47CE}" type="datetime1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AE560-A495-4C56-85C9-5FB4EF664152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2EDE3-4050-4833-82B5-6797AF7C6B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305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EA93-55E7-4DA9-90C2-089A26EEFEC4}" type="datetime1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F3C7-6809-4F39-BD67-A75817BDDE0A}" type="datetime1">
              <a:rPr lang="en-US" smtClean="0"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EB24-CE78-465C-A726-91D0868FA48F}" type="datetime1">
              <a:rPr lang="en-US" smtClean="0"/>
              <a:t>7/23/2015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ADF0-1749-4E8B-9691-B44A5F8C0895}" type="datetime1">
              <a:rPr lang="en-US" smtClean="0"/>
              <a:t>7/23/2015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628A-A867-4937-BBE5-207DB6F9C51A}" type="datetime1">
              <a:rPr lang="en-US" smtClean="0"/>
              <a:t>7/23/2015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BB94-68E6-4675-A946-F1C5994EDBD7}" type="datetime1">
              <a:rPr lang="en-US" smtClean="0"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377-21E3-4835-B75D-4E2847E2750F}" type="datetime1">
              <a:rPr lang="en-US" smtClean="0"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0C4986D-6BE9-4264-908F-02DB36FD8D6C}" type="datetime1">
              <a:rPr lang="en-US" smtClean="0"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cebook.com/Widgets" TargetMode="External"/><Relationship Id="rId2" Type="http://schemas.openxmlformats.org/officeDocument/2006/relationships/hyperlink" Target="http://www.acmewidgets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2">
                <a:tint val="85000"/>
                <a:satMod val="180000"/>
              </a:schemeClr>
            </a:gs>
            <a:gs pos="40000">
              <a:schemeClr val="bg2">
                <a:tint val="95000"/>
                <a:shade val="85000"/>
                <a:satMod val="150000"/>
              </a:schemeClr>
            </a:gs>
            <a:gs pos="100000">
              <a:schemeClr val="bg2">
                <a:shade val="45000"/>
                <a:satMod val="2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Annual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Acme Widgets Inc.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2531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Windows User\AppData\Local\Microsoft\Windows\Temporary Internet Files\Content.IE5\Z32HJJVI\square-email-icon-e1309479532463[1]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Diffused/>
                    </a14:imgEffect>
                    <a14:imgEffect>
                      <a14:sharpenSoften amount="-50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921" y="1453354"/>
            <a:ext cx="5110163" cy="4871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Information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Chief Executive Officer: </a:t>
            </a:r>
            <a:r>
              <a:rPr lang="en-US" dirty="0" smtClean="0"/>
              <a:t>Michael B. Caudill</a:t>
            </a:r>
          </a:p>
          <a:p>
            <a:r>
              <a:rPr lang="en-US" b="1" dirty="0" smtClean="0"/>
              <a:t>Chief Financial Officer: </a:t>
            </a:r>
            <a:r>
              <a:rPr lang="en-US" dirty="0" smtClean="0"/>
              <a:t>Kendra T. Vargas</a:t>
            </a:r>
          </a:p>
          <a:p>
            <a:r>
              <a:rPr lang="en-US" b="1" dirty="0" smtClean="0"/>
              <a:t>Chief Operating Officer: </a:t>
            </a:r>
            <a:r>
              <a:rPr lang="en-US" dirty="0" smtClean="0"/>
              <a:t>Marisa Silva Sousa</a:t>
            </a:r>
          </a:p>
          <a:p>
            <a:r>
              <a:rPr lang="en-US" b="1" dirty="0" smtClean="0"/>
              <a:t>Chief Technology Officer: </a:t>
            </a:r>
            <a:r>
              <a:rPr lang="en-US" dirty="0" smtClean="0"/>
              <a:t>Betty D. Whitehead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82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Company Information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Acme Widgets Inc.</a:t>
            </a:r>
          </a:p>
          <a:p>
            <a:pPr marL="0" indent="0" algn="ctr">
              <a:buNone/>
            </a:pPr>
            <a:r>
              <a:rPr lang="en-US" dirty="0" smtClean="0"/>
              <a:t>162 Pallet Street</a:t>
            </a:r>
          </a:p>
          <a:p>
            <a:pPr marL="0" indent="0" algn="ctr">
              <a:buNone/>
            </a:pPr>
            <a:r>
              <a:rPr lang="en-US" dirty="0" smtClean="0"/>
              <a:t>West Nyack, NY 10994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b="1" dirty="0" smtClean="0"/>
              <a:t>Website: </a:t>
            </a:r>
            <a:r>
              <a:rPr lang="en-US" dirty="0" smtClean="0">
                <a:hlinkClick r:id="rId2"/>
              </a:rPr>
              <a:t>http://www.acmewidgets.com</a:t>
            </a:r>
            <a:r>
              <a:rPr lang="en-US" dirty="0" smtClean="0"/>
              <a:t> </a:t>
            </a:r>
          </a:p>
          <a:p>
            <a:r>
              <a:rPr lang="en-US" b="1" dirty="0" smtClean="0"/>
              <a:t>Twitter: </a:t>
            </a:r>
            <a:r>
              <a:rPr lang="en-US" dirty="0" smtClean="0"/>
              <a:t>@</a:t>
            </a:r>
            <a:r>
              <a:rPr lang="en-US" dirty="0" err="1" smtClean="0"/>
              <a:t>acmewidgets</a:t>
            </a:r>
            <a:endParaRPr lang="en-US" dirty="0" smtClean="0"/>
          </a:p>
          <a:p>
            <a:r>
              <a:rPr lang="en-US" b="1" dirty="0" smtClean="0"/>
              <a:t>Facebook: </a:t>
            </a:r>
            <a:r>
              <a:rPr lang="en-US" dirty="0" smtClean="0">
                <a:hlinkClick r:id="rId3"/>
              </a:rPr>
              <a:t>http://www.facebook.com/Widgets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51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Acme Widgets Annual Report</a:t>
            </a:r>
            <a:endParaRPr lang="ja-JP" alt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Presentation Overview</a:t>
            </a:r>
          </a:p>
          <a:p>
            <a:r>
              <a:rPr lang="en-US" dirty="0"/>
              <a:t>Executive Summary</a:t>
            </a:r>
          </a:p>
          <a:p>
            <a:r>
              <a:rPr lang="en-US" dirty="0"/>
              <a:t>Financial Summary</a:t>
            </a:r>
          </a:p>
          <a:p>
            <a:r>
              <a:rPr lang="en-US" dirty="0"/>
              <a:t>Detailed Sales Summary (Quarters 1-4)</a:t>
            </a:r>
          </a:p>
          <a:p>
            <a:r>
              <a:rPr lang="en-US" dirty="0"/>
              <a:t>Next Year’s News</a:t>
            </a:r>
          </a:p>
          <a:p>
            <a:pPr marL="0" indent="0">
              <a:buNone/>
            </a:pPr>
            <a:endParaRPr lang="en-US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844200" y="3835800"/>
              <a:ext cx="3558600" cy="6336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34840" y="3826440"/>
                <a:ext cx="3577320" cy="652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4902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Executive Summary</a:t>
            </a:r>
            <a:endParaRPr lang="ja-JP" alt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Sales rose by 40% last year</a:t>
            </a:r>
          </a:p>
          <a:p>
            <a:r>
              <a:rPr lang="en-US" dirty="0" smtClean="0"/>
              <a:t>New oil project in our region will help this growth into next year</a:t>
            </a:r>
          </a:p>
          <a:p>
            <a:r>
              <a:rPr lang="en-US" dirty="0" smtClean="0"/>
              <a:t>Growth in production, sales, and support teams will support increased demand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12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Financial Summary</a:t>
            </a:r>
            <a:endParaRPr lang="ja-JP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Gross Sales: $22,000</a:t>
            </a:r>
          </a:p>
          <a:p>
            <a:r>
              <a:rPr lang="en-US" sz="4000" dirty="0"/>
              <a:t>Net Sales: $17,000</a:t>
            </a:r>
          </a:p>
          <a:p>
            <a:r>
              <a:rPr lang="en-US" sz="4000" dirty="0"/>
              <a:t>Gross Profit: $15,000</a:t>
            </a:r>
          </a:p>
          <a:p>
            <a:r>
              <a:rPr lang="en-US" sz="4000" dirty="0"/>
              <a:t>Net Profit: $10,500</a:t>
            </a:r>
          </a:p>
          <a:p>
            <a:r>
              <a:rPr lang="en-US" sz="4000" dirty="0" smtClean="0"/>
              <a:t>Current ratio: 2.6:1</a:t>
            </a:r>
          </a:p>
          <a:p>
            <a:r>
              <a:rPr lang="en-US" sz="4000" dirty="0" smtClean="0"/>
              <a:t>Debt Ratio: 39%</a:t>
            </a:r>
            <a:endParaRPr lang="en-US" sz="4000" dirty="0"/>
          </a:p>
        </p:txBody>
      </p:sp>
      <p:pic>
        <p:nvPicPr>
          <p:cNvPr id="1026" name="Picture 2" descr="C:\Users\Windows User\AppData\Local\Microsoft\Windows\Temporary Internet Files\Content.IE5\Z32HJJVI\money+tree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505200"/>
            <a:ext cx="2443480" cy="2443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185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1)</a:t>
            </a:r>
            <a:endParaRPr lang="ja-JP" altLang="en-US" dirty="0" smtClean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1392393"/>
              </p:ext>
            </p:extLst>
          </p:nvPr>
        </p:nvGraphicFramePr>
        <p:xfrm>
          <a:off x="457200" y="1600200"/>
          <a:ext cx="82296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1676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2)</a:t>
            </a:r>
            <a:endParaRPr lang="ja-JP" altLang="en-US" dirty="0" smtClean="0"/>
          </a:p>
        </p:txBody>
      </p:sp>
      <p:graphicFrame>
        <p:nvGraphicFramePr>
          <p:cNvPr id="5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5003979"/>
              </p:ext>
            </p:extLst>
          </p:nvPr>
        </p:nvGraphicFramePr>
        <p:xfrm>
          <a:off x="457200" y="1600200"/>
          <a:ext cx="82296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47997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3)</a:t>
            </a:r>
            <a:endParaRPr lang="ja-JP" altLang="en-US" dirty="0" smtClean="0"/>
          </a:p>
        </p:txBody>
      </p:sp>
      <p:graphicFrame>
        <p:nvGraphicFramePr>
          <p:cNvPr id="5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1445175"/>
              </p:ext>
            </p:extLst>
          </p:nvPr>
        </p:nvGraphicFramePr>
        <p:xfrm>
          <a:off x="457200" y="1600200"/>
          <a:ext cx="82296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75509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4)</a:t>
            </a:r>
            <a:endParaRPr lang="ja-JP" altLang="en-US" dirty="0" smtClean="0"/>
          </a:p>
        </p:txBody>
      </p:sp>
      <p:graphicFrame>
        <p:nvGraphicFramePr>
          <p:cNvPr id="5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7929427"/>
              </p:ext>
            </p:extLst>
          </p:nvPr>
        </p:nvGraphicFramePr>
        <p:xfrm>
          <a:off x="457200" y="1600200"/>
          <a:ext cx="82296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66591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Next Year’s News</a:t>
            </a:r>
            <a:endParaRPr lang="ja-JP" alt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Anticipate hiring 12 new production staff in January</a:t>
            </a:r>
          </a:p>
          <a:p>
            <a:r>
              <a:rPr lang="en-US" dirty="0"/>
              <a:t>Contract with Smith Shipping will begin on January </a:t>
            </a:r>
            <a:r>
              <a:rPr lang="en-US" dirty="0" smtClean="0"/>
              <a:t>1, freeing up resources for internal logistics</a:t>
            </a:r>
            <a:endParaRPr lang="en-US" dirty="0"/>
          </a:p>
          <a:p>
            <a:r>
              <a:rPr lang="en-US" dirty="0" smtClean="0"/>
              <a:t>Basic Widget 2.0 will be released in Q1</a:t>
            </a:r>
          </a:p>
          <a:p>
            <a:r>
              <a:rPr lang="en-US" dirty="0" smtClean="0"/>
              <a:t>Will break ground on new production facility on March 1</a:t>
            </a:r>
          </a:p>
        </p:txBody>
      </p:sp>
      <p:pic>
        <p:nvPicPr>
          <p:cNvPr id="2050" name="Picture 2" descr="C:\Users\Windows User\AppData\Local\Microsoft\Windows\Temporary Internet Files\Content.IE5\O44H3VWX\News_Flash[1]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9735" y="3911216"/>
            <a:ext cx="4124531" cy="2794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950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168</TotalTime>
  <Words>262</Words>
  <PresentationFormat>On-screen Show (4:3)</PresentationFormat>
  <Paragraphs>45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ＭＳ Ｐゴシック</vt:lpstr>
      <vt:lpstr>Clarity</vt:lpstr>
      <vt:lpstr>Annual Report</vt:lpstr>
      <vt:lpstr>Acme Widgets Annual Report</vt:lpstr>
      <vt:lpstr>Executive Summary</vt:lpstr>
      <vt:lpstr>Financial Summary</vt:lpstr>
      <vt:lpstr>Detailed Sales Summary (Quarter 1)</vt:lpstr>
      <vt:lpstr>Detailed Sales Summary (Quarter 2)</vt:lpstr>
      <vt:lpstr>Detailed Sales Summary (Quarter 3)</vt:lpstr>
      <vt:lpstr>Detailed Sales Summary (Quarter 4)</vt:lpstr>
      <vt:lpstr>Next Year’s News</vt:lpstr>
      <vt:lpstr>Contact Information</vt:lpstr>
      <vt:lpstr>Company Information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2015-04-14T12:14:53Z</dcterms:created>
  <dcterms:modified xsi:type="dcterms:W3CDTF">2015-07-23T17:45:26Z</dcterms:modified>
</cp:coreProperties>
</file>