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64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7" r:id="rId6"/>
    <p:sldId id="273" r:id="rId7"/>
    <p:sldId id="258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44" y="-72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Market </a:t>
            </a:r>
            <a:r>
              <a:rPr lang="en-US" smtClean="0"/>
              <a:t>Share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Market Percent</c:v>
                </c:pt>
              </c:strCache>
            </c:strRef>
          </c:tx>
          <c:explosion val="25"/>
          <c:dPt>
            <c:idx val="1"/>
            <c:bubble3D val="0"/>
            <c:spPr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</c:spPr>
          </c:dPt>
          <c:cat>
            <c:strRef>
              <c:f>Sheet1!$A$2:$A$5</c:f>
              <c:strCache>
                <c:ptCount val="4"/>
                <c:pt idx="0">
                  <c:v>Crystal Superstore</c:v>
                </c:pt>
                <c:pt idx="1">
                  <c:v>Genuine Glassware</c:v>
                </c:pt>
                <c:pt idx="2">
                  <c:v>Big Box Market</c:v>
                </c:pt>
                <c:pt idx="3">
                  <c:v>Dishes R Us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</c:v>
                </c:pt>
                <c:pt idx="1">
                  <c:v>58</c:v>
                </c:pt>
                <c:pt idx="2">
                  <c:v>5</c:v>
                </c:pt>
                <c:pt idx="3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7959C71-B73A-49FF-9308-B24F710812B5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D6790D8E-0C56-4F61-9B17-7A387442778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9603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5468FC2B-D455-4AC4-9C5E-9317124768F4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99807D-D128-4837-BF84-5EA633F317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335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5/12/2015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B819-6633-4615-BB07-C55D005E14AD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28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5222-B196-4F9B-9AEC-1292459A75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8645-E80F-450A-B756-91DCB9A8A25E}" type="datetime1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lang="en-US" smtClean="0"/>
              <a:pPr/>
              <a:t>5/12/2015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rPr lang="en-US" smtClean="0"/>
              <a:pPr/>
              <a:t>5/12/2015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50183-A4F0-4B5F-923C-1EA91824690E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475A-FCA3-4B41-B368-0F71602C9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50183-A4F0-4B5F-923C-1EA91824690E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475A-FCA3-4B41-B368-0F71602C9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E4606EA6-EFEA-4C30-9264-4F9291A5780D}" type="datetime1">
              <a:rPr lang="en-US" smtClean="0"/>
              <a:pPr/>
              <a:t>5/12/2015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Marketing Plan</a:t>
            </a:r>
            <a:endParaRPr lang="en-US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Your Name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Summary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909114"/>
              </p:ext>
            </p:extLst>
          </p:nvPr>
        </p:nvGraphicFramePr>
        <p:xfrm>
          <a:off x="762000" y="2133600"/>
          <a:ext cx="6553581" cy="1903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581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 </a:t>
                      </a:r>
                    </a:p>
                  </a:txBody>
                  <a:tcPr marL="68580" marR="68580" marT="0" marB="0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2010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2011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2012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Crystal Superstore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100,000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110,000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120,000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Genuine Glassware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350,000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400,000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600,000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Big Box Market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150,000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100,000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50,000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Dishes R Us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225,000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225,000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250,000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Prices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016232"/>
              </p:ext>
            </p:extLst>
          </p:nvPr>
        </p:nvGraphicFramePr>
        <p:xfrm>
          <a:off x="762000" y="1905000"/>
          <a:ext cx="4276090" cy="1280160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2016760"/>
                <a:gridCol w="753110"/>
                <a:gridCol w="753110"/>
                <a:gridCol w="753110"/>
              </a:tblGrid>
              <a:tr h="320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 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cap="none" spc="0" dirty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  <a:gs pos="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50000">
                                <a:srgbClr val="FFFFFF">
                                  <a:shade val="20000"/>
                                  <a:satMod val="300000"/>
                                </a:srgbClr>
                              </a:gs>
                              <a:gs pos="7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10000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</a:gsLst>
                            <a:lin ang="5400000"/>
                          </a:gradFill>
                          <a:effectLst/>
                        </a:rPr>
                        <a:t>2010</a:t>
                      </a:r>
                    </a:p>
                  </a:txBody>
                  <a:tcPr marL="68580" marR="68580" marT="0" marB="0">
                    <a:cell3D prstMaterial="dkEdge">
                      <a:bevel prst="cross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cap="none" spc="0" dirty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  <a:gs pos="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50000">
                                <a:srgbClr val="FFFFFF">
                                  <a:shade val="20000"/>
                                  <a:satMod val="300000"/>
                                </a:srgbClr>
                              </a:gs>
                              <a:gs pos="7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10000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</a:gsLst>
                            <a:lin ang="5400000"/>
                          </a:gradFill>
                          <a:effectLst/>
                        </a:rPr>
                        <a:t>2011</a:t>
                      </a:r>
                    </a:p>
                  </a:txBody>
                  <a:tcPr marL="68580" marR="68580" marT="0" marB="0">
                    <a:cell3D prstMaterial="dkEdge">
                      <a:bevel prst="cross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cap="none" spc="0" dirty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  <a:gs pos="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50000">
                                <a:srgbClr val="FFFFFF">
                                  <a:shade val="20000"/>
                                  <a:satMod val="300000"/>
                                </a:srgbClr>
                              </a:gs>
                              <a:gs pos="7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10000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</a:gsLst>
                            <a:lin ang="5400000"/>
                          </a:gradFill>
                          <a:effectLst/>
                        </a:rPr>
                        <a:t>2012</a:t>
                      </a:r>
                    </a:p>
                  </a:txBody>
                  <a:tcPr marL="68580" marR="68580" marT="0" marB="0">
                    <a:cell3D prstMaterial="dkEdge">
                      <a:bevel prst="cross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chemeClr val="accent6"/>
                          </a:solidFill>
                        </a:rPr>
                        <a:t>Red wine glasses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$5.80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$6.15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$7.00</a:t>
                      </a:r>
                    </a:p>
                  </a:txBody>
                  <a:tcPr marL="68580" marR="68580" marT="0" marB="0"/>
                </a:tc>
              </a:tr>
              <a:tr h="320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chemeClr val="accent6"/>
                          </a:solidFill>
                        </a:rPr>
                        <a:t>White wine glasses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$4.95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$5.00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$5.05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chemeClr val="accent6"/>
                          </a:solidFill>
                        </a:rPr>
                        <a:t>Champagne flutes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$8.00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$7.75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$8.10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746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Share</a:t>
            </a: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949460610"/>
              </p:ext>
            </p:extLst>
          </p:nvPr>
        </p:nvGraphicFramePr>
        <p:xfrm>
          <a:off x="1447800" y="1905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Production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rketingPl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F7915"/>
      </a:hlink>
      <a:folHlink>
        <a:srgbClr val="99660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b6358c8e9ccf10d22debe3a56dce56ac"/>
</file>

<file path=customXml/itemProps1.xml><?xml version="1.0" encoding="utf-8"?>
<ds:datastoreItem xmlns:ds="http://schemas.openxmlformats.org/officeDocument/2006/customXml" ds:itemID="{2409B7AB-6D4F-45DE-BE54-BEF364C3A07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A480B8-3456-4B25-BAE1-06933799A7F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5A02443-2DE0-4C57-840C-B4B9D2AAE32A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MarketingPlan</Template>
  <TotalTime>0</TotalTime>
  <Words>91</Words>
  <PresentationFormat>On-screen Show (4:3)</PresentationFormat>
  <Paragraphs>53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MarketingPlan</vt:lpstr>
      <vt:lpstr>Marketing Plan</vt:lpstr>
      <vt:lpstr>Sales Summary</vt:lpstr>
      <vt:lpstr>Average Prices</vt:lpstr>
      <vt:lpstr>Market Share</vt:lpstr>
      <vt:lpstr>Requirements for Production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2010-10-07T14:24:47Z</dcterms:created>
  <dcterms:modified xsi:type="dcterms:W3CDTF">2015-05-12T13:37:47Z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TC101079699990</vt:lpwstr>
  </property>
</Properties>
</file>