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61" r:id="rId3"/>
    <p:sldId id="286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2" r:id="rId12"/>
    <p:sldId id="274" r:id="rId13"/>
    <p:sldId id="275" r:id="rId14"/>
    <p:sldId id="277" r:id="rId15"/>
    <p:sldId id="278" r:id="rId16"/>
  </p:sldIdLst>
  <p:sldSz cx="9144000" cy="6858000" type="screen4x3"/>
  <p:notesSz cx="6858000" cy="9144000"/>
  <p:custShowLst>
    <p:custShow name="Introduction" id="0">
      <p:sldLst>
        <p:sld r:id="rId2"/>
        <p:sld r:id="rId3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61"/>
            <p14:sldId id="286"/>
            <p14:sldId id="262"/>
            <p14:sldId id="264"/>
          </p14:sldIdLst>
        </p14:section>
        <p14:section name="Topic 1" id="{6D9936A3-3945-4757-BC8B-B5C252D8E036}">
          <p14:sldIdLst>
            <p14:sldId id="266"/>
            <p14:sldId id="267"/>
          </p14:sldIdLst>
        </p14:section>
        <p14:section name="Sample Slides for Visuals" id="{BAB3A466-96C9-4230-9978-795378D75699}">
          <p14:sldIdLst>
            <p14:sldId id="268"/>
            <p14:sldId id="269"/>
            <p14:sldId id="270"/>
          </p14:sldIdLst>
        </p14:section>
        <p14:section name="Case Study" id="{8C0305C9-B152-4FBA-A789-FE1976D53990}">
          <p14:sldIdLst>
            <p14:sldId id="272"/>
            <p14:sldId id="274"/>
          </p14:sldIdLst>
        </p14:section>
        <p14:section name="Conclusion and Summary" id="{790CEF5B-569A-4C2F-BED5-750B08C0E5AD}">
          <p14:sldIdLst>
            <p14:sldId id="275"/>
            <p14:sldId id="277"/>
          </p14:sldIdLst>
        </p14:section>
        <p14:section name="Appendix" id="{3F78B471-41DA-46F2-A8E4-97E471896AB3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4" autoAdjust="0"/>
    <p:restoredTop sz="77393" autoAdjust="0"/>
  </p:normalViewPr>
  <p:slideViewPr>
    <p:cSldViewPr>
      <p:cViewPr varScale="1">
        <p:scale>
          <a:sx n="111" d="100"/>
          <a:sy n="111" d="100"/>
        </p:scale>
        <p:origin x="9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3552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New Employee</c:v>
                </c:pt>
                <c:pt idx="1">
                  <c:v>1 yr</c:v>
                </c:pt>
                <c:pt idx="2">
                  <c:v>2 yr</c:v>
                </c:pt>
                <c:pt idx="3">
                  <c:v>3 yr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86-418F-995E-B80A14DF2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1449984"/>
        <c:axId val="161784384"/>
      </c:lineChart>
      <c:catAx>
        <c:axId val="161449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1784384"/>
        <c:crosses val="autoZero"/>
        <c:auto val="1"/>
        <c:lblAlgn val="ctr"/>
        <c:lblOffset val="100"/>
        <c:noMultiLvlLbl val="0"/>
      </c:catAx>
      <c:valAx>
        <c:axId val="1617843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6144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dirty="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dirty="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dirty="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1</a:t>
          </a:r>
          <a:endParaRPr lang="en-US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2</a:t>
          </a:r>
          <a:endParaRPr lang="en-US" sz="4400" kern="1200" dirty="0"/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3</a:t>
          </a:r>
          <a:endParaRPr lang="en-US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4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5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b="0" dirty="0" smtClean="0"/>
              <a:t>Right-click on a slide to add sections.</a:t>
            </a:r>
            <a:r>
              <a:rPr lang="en-US" sz="1200" b="0" baseline="0" dirty="0" smtClean="0"/>
              <a:t> Sections can help to organize your slides or facilitate collaboration between multiple authors.</a:t>
            </a:r>
            <a:endParaRPr lang="en-US" sz="1200" b="0" dirty="0" smtClean="0"/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dirty="0" smtClean="0"/>
              <a:t>Use the Notes section for delivery notes or to provide additional details for the audience.</a:t>
            </a:r>
            <a:r>
              <a:rPr lang="en-US" sz="12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grayscale. Run a test print to make sure your colors work when printed in pure black and white and grayscale.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10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outcomes of the case study or class simulation.</a:t>
            </a:r>
          </a:p>
          <a:p>
            <a:r>
              <a:rPr lang="en-US" baseline="0" dirty="0" smtClean="0"/>
              <a:t>Cover best practices.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60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 presentation content by restating the important points from the lessons.</a:t>
            </a:r>
          </a:p>
          <a:p>
            <a:r>
              <a:rPr lang="en-US" dirty="0" smtClean="0"/>
              <a:t>What do you want the audience to remember when they leave your presentation?</a:t>
            </a:r>
          </a:p>
          <a:p>
            <a:endParaRPr lang="en-US" dirty="0" smtClean="0"/>
          </a:p>
          <a:p>
            <a:r>
              <a:rPr lang="en-US" dirty="0" smtClean="0"/>
              <a:t>Save your presentation to a video for easy distribution (To create a video, click the File tab, and then click Share.  Under File Types, click Create a Video.)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en-US" dirty="0" smtClean="0"/>
              <a:t>Is your presentation as crisp as possible? Consider moving extra content to the appendix.</a:t>
            </a:r>
          </a:p>
          <a:p>
            <a:r>
              <a:rPr lang="en-US" dirty="0" smtClean="0"/>
              <a:t>Use appendix slides to store content that you might want to refer to during the Question slide or that may be useful for attendees to investigate deeper in the future.</a:t>
            </a:r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slides using transitions.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slide.</a:t>
            </a:r>
            <a:endParaRPr lang="en-US" sz="1200" dirty="0" smtClean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Briefly describe each objective how the audience</a:t>
            </a:r>
            <a:r>
              <a:rPr lang="en-US" baseline="0" dirty="0" smtClean="0"/>
              <a:t> </a:t>
            </a:r>
            <a:r>
              <a:rPr lang="en-US" dirty="0" smtClean="0"/>
              <a:t>will benefit from this</a:t>
            </a:r>
            <a:r>
              <a:rPr lang="en-US" baseline="0" dirty="0" smtClean="0"/>
              <a:t>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section header for each of the topics, so there is a clear transition to the audience.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slides to each topic section as necessary, including slides with tables, graphs, and images. </a:t>
            </a:r>
          </a:p>
          <a:p>
            <a:r>
              <a:rPr lang="en-US" dirty="0" smtClean="0"/>
              <a:t>See next section for sample</a:t>
            </a:r>
            <a:r>
              <a:rPr lang="en-US" baseline="0" dirty="0" smtClean="0"/>
              <a:t> </a:t>
            </a:r>
            <a:r>
              <a:rPr lang="en-US" dirty="0" smtClean="0"/>
              <a:t>table,</a:t>
            </a:r>
            <a:r>
              <a:rPr lang="en-US" baseline="0" dirty="0" smtClean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Wave.png"/>
          <p:cNvPicPr>
            <a:picLocks noChangeAspect="1"/>
          </p:cNvPicPr>
          <p:nvPr userDrawn="1"/>
        </p:nvPicPr>
        <p:blipFill rotWithShape="1">
          <a:blip r:embed="rId3"/>
          <a:srcRect l="7756" t="10155" b="5022"/>
          <a:stretch/>
        </p:blipFill>
        <p:spPr>
          <a:xfrm>
            <a:off x="-116113" y="1251"/>
            <a:ext cx="3837731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55600"/>
            <a:ext cx="84089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497013"/>
            <a:ext cx="41275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51388" y="1497013"/>
            <a:ext cx="4129087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7004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12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ave.png"/>
          <p:cNvPicPr>
            <a:picLocks noChangeAspect="1"/>
          </p:cNvPicPr>
          <p:nvPr userDrawn="1"/>
        </p:nvPicPr>
        <p:blipFill rotWithShape="1">
          <a:blip r:embed="rId3"/>
          <a:srcRect l="32642" t="13789" b="18380"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04800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5" name="whoosh.wav"/>
          </p:stSnd>
        </p:sndAc>
      </p:transition>
    </mc:Choice>
    <mc:Fallback xmlns="">
      <p:transition spd="slow">
        <p:fade/>
        <p:sndAc>
          <p:stSnd>
            <p:snd r:embed="rId17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26.xml"/><Relationship Id="rId7" Type="http://schemas.openxmlformats.org/officeDocument/2006/relationships/image" Target="../media/image8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29.xml"/><Relationship Id="rId7" Type="http://schemas.openxmlformats.org/officeDocument/2006/relationships/image" Target="../media/image9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32.xml"/><Relationship Id="rId7" Type="http://schemas.openxmlformats.org/officeDocument/2006/relationships/image" Target="../media/image9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audio" Target="../media/audio1.wav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5.xml"/><Relationship Id="rId7" Type="http://schemas.openxmlformats.org/officeDocument/2006/relationships/image" Target="../media/image3.jp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8.xml"/><Relationship Id="rId7" Type="http://schemas.openxmlformats.org/officeDocument/2006/relationships/image" Target="../media/image6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jpe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chart" Target="../charts/chart1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Dee@greatcompany.Com" TargetMode="External"/><Relationship Id="rId3" Type="http://schemas.openxmlformats.org/officeDocument/2006/relationships/tags" Target="../tags/tag13.xml"/><Relationship Id="rId7" Type="http://schemas.openxmlformats.org/officeDocument/2006/relationships/hyperlink" Target="mailto:Jim@greatcompany.com" TargetMode="Externa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audio" Target="../media/audio1.wav"/><Relationship Id="rId11" Type="http://schemas.openxmlformats.org/officeDocument/2006/relationships/audio" Target="../media/audio1.wav"/><Relationship Id="rId5" Type="http://schemas.openxmlformats.org/officeDocument/2006/relationships/notesSlide" Target="../notesSlides/notesSlide8.xml"/><Relationship Id="rId10" Type="http://schemas.openxmlformats.org/officeDocument/2006/relationships/hyperlink" Target="mailto:Doug@company.com" TargetMode="External"/><Relationship Id="rId4" Type="http://schemas.openxmlformats.org/officeDocument/2006/relationships/slideLayout" Target="../slideLayouts/slideLayout3.xml"/><Relationship Id="rId9" Type="http://schemas.openxmlformats.org/officeDocument/2006/relationships/hyperlink" Target="mailto:Mavis@greatcompany.co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audio" Target="../media/audio1.wav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notesSlide" Target="../notesSlides/notesSlide9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slideLayout" Target="../slideLayouts/slideLayout11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Training New Employees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616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5" name="whoosh.wav"/>
          </p:stSnd>
        </p:sndAc>
      </p:transition>
    </mc:Choice>
    <mc:Fallback xmlns=""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Doing Your Best Work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800600" y="2098675"/>
            <a:ext cx="4129087" cy="4759325"/>
          </a:xfrm>
        </p:spPr>
        <p:txBody>
          <a:bodyPr>
            <a:normAutofit/>
          </a:bodyPr>
          <a:lstStyle/>
          <a:p>
            <a:r>
              <a:rPr lang="en-US" dirty="0" smtClean="0"/>
              <a:t>Working from home</a:t>
            </a:r>
          </a:p>
          <a:p>
            <a:r>
              <a:rPr lang="en-US" dirty="0" smtClean="0"/>
              <a:t>Working offsite</a:t>
            </a:r>
          </a:p>
          <a:p>
            <a:r>
              <a:rPr lang="en-US" dirty="0" smtClean="0"/>
              <a:t>Technology requirements</a:t>
            </a:r>
          </a:p>
        </p:txBody>
      </p:sp>
      <p:pic>
        <p:nvPicPr>
          <p:cNvPr id="4" name="Content Placeholder 3" descr="Man drinking coffee" title="Man drinking coffee"/>
          <p:cNvPicPr>
            <a:picLocks noGrp="1" noChangeAspect="1"/>
          </p:cNvPicPr>
          <p:nvPr>
            <p:ph sz="half"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55"/>
          <a:stretch/>
        </p:blipFill>
        <p:spPr>
          <a:xfrm>
            <a:off x="914399" y="1447800"/>
            <a:ext cx="3657601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0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6" name="whoosh.wav"/>
          </p:stSnd>
        </p:sndAc>
      </p:transition>
    </mc:Choice>
    <mc:Fallback xmlns="">
      <p:transition spd="slow">
        <p:fade/>
        <p:sndAc>
          <p:stSnd>
            <p:snd r:embed="rId8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267200" cy="4297363"/>
          </a:xfrm>
        </p:spPr>
        <p:txBody>
          <a:bodyPr/>
          <a:lstStyle/>
          <a:p>
            <a:r>
              <a:rPr lang="en-US" dirty="0" smtClean="0"/>
              <a:t>Jeremy</a:t>
            </a:r>
          </a:p>
          <a:p>
            <a:pPr lvl="1"/>
            <a:r>
              <a:rPr lang="en-US" dirty="0" smtClean="0"/>
              <a:t>His first day</a:t>
            </a:r>
          </a:p>
          <a:p>
            <a:pPr lvl="1"/>
            <a:r>
              <a:rPr lang="en-US" dirty="0" smtClean="0"/>
              <a:t>Mistakes made</a:t>
            </a:r>
          </a:p>
          <a:p>
            <a:pPr lvl="1"/>
            <a:r>
              <a:rPr lang="en-US" dirty="0" smtClean="0"/>
              <a:t>Successes achieved</a:t>
            </a:r>
          </a:p>
          <a:p>
            <a:pPr lvl="1"/>
            <a:r>
              <a:rPr lang="en-US" dirty="0" smtClean="0"/>
              <a:t>The moral of the story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8106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6" name="whoosh.wav"/>
          </p:stSnd>
        </p:sndAc>
      </p:transition>
    </mc:Choice>
    <mc:Fallback xmlns="">
      <p:transition spd="slow">
        <p:fade/>
        <p:sndAc>
          <p:stSnd>
            <p:snd r:embed="rId8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191000" cy="4297363"/>
          </a:xfrm>
        </p:spPr>
        <p:txBody>
          <a:bodyPr/>
          <a:lstStyle/>
          <a:p>
            <a:r>
              <a:rPr lang="en-US" dirty="0" smtClean="0"/>
              <a:t>What we can learn from Jeremy</a:t>
            </a:r>
          </a:p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Take-aways 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76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6" name="whoosh.wav"/>
          </p:stSnd>
        </p:sndAc>
      </p:transition>
    </mc:Choice>
    <mc:Fallback xmlns="">
      <p:transition spd="slow">
        <p:fade/>
        <p:sndAc>
          <p:stSnd>
            <p:snd r:embed="rId8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your challenges</a:t>
            </a:r>
          </a:p>
          <a:p>
            <a:pPr lvl="1"/>
            <a:r>
              <a:rPr lang="en-US" dirty="0" smtClean="0"/>
              <a:t>Technological</a:t>
            </a:r>
            <a:r>
              <a:rPr lang="en-US" dirty="0"/>
              <a:t> </a:t>
            </a:r>
            <a:r>
              <a:rPr lang="en-US" dirty="0" smtClean="0"/>
              <a:t>as well as personal</a:t>
            </a:r>
          </a:p>
          <a:p>
            <a:r>
              <a:rPr lang="en-US" dirty="0" smtClean="0"/>
              <a:t>Set realistic expectation</a:t>
            </a:r>
          </a:p>
          <a:p>
            <a:pPr lvl="1"/>
            <a:r>
              <a:rPr lang="en-US" dirty="0" smtClean="0"/>
              <a:t>Mastery is not achieved overnight</a:t>
            </a:r>
          </a:p>
          <a:p>
            <a:r>
              <a:rPr lang="en-US" dirty="0" smtClean="0"/>
              <a:t>Keep your eye on the goal</a:t>
            </a:r>
          </a:p>
          <a:p>
            <a:pPr lvl="1"/>
            <a:r>
              <a:rPr lang="en-US" dirty="0" smtClean="0"/>
              <a:t>Mentorship programs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41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6" name="whoosh.wav"/>
          </p:stSnd>
        </p:sndAc>
      </p:transition>
    </mc:Choice>
    <mc:Fallback xmlns="">
      <p:transition spd="slow">
        <p:fade/>
        <p:sndAc>
          <p:stSnd>
            <p:snd r:embed="rId7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361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5" name="whoosh.wav"/>
          </p:stSnd>
        </p:sndAc>
      </p:transition>
    </mc:Choice>
    <mc:Fallback xmlns=""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Appendix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615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5" name="whoosh.wav"/>
          </p:stSnd>
        </p:sndAc>
      </p:transition>
    </mc:Choice>
    <mc:Fallback xmlns=""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Orientation: A 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to know your new assignment</a:t>
            </a:r>
          </a:p>
          <a:p>
            <a:r>
              <a:rPr lang="en-US" sz="3200" dirty="0" smtClean="0"/>
              <a:t>Familiarizing yourself with your </a:t>
            </a:r>
            <a:br>
              <a:rPr lang="en-US" sz="3200" dirty="0" smtClean="0"/>
            </a:br>
            <a:r>
              <a:rPr lang="en-US" sz="3200" dirty="0" smtClean="0"/>
              <a:t>new environment</a:t>
            </a:r>
          </a:p>
          <a:p>
            <a:r>
              <a:rPr lang="en-US" dirty="0" smtClean="0"/>
              <a:t>Meeting new coworkers </a:t>
            </a:r>
          </a:p>
          <a:p>
            <a:r>
              <a:rPr lang="en-US" dirty="0" smtClean="0"/>
              <a:t>Introducing Dr. Oetker, President and CEO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731" y="4572000"/>
            <a:ext cx="3106538" cy="2057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711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6" name="whoosh.wav"/>
          </p:stSnd>
        </p:sndAc>
      </p:transition>
    </mc:Choice>
    <mc:Fallback xmlns="">
      <p:transition spd="slow">
        <p:fade/>
        <p:sndAc>
          <p:stSnd>
            <p:snd r:embed="rId8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urved Line" title="Curved Lin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pic>
        <p:nvPicPr>
          <p:cNvPr id="4" name="Picture 3" descr="Picture of a group of people having a discussion" title="Group Photo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200" y="533400"/>
            <a:ext cx="3042138" cy="30578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4607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3" name="whoosh.wav"/>
          </p:stSnd>
        </p:sndAc>
      </p:transition>
    </mc:Choice>
    <mc:Fallback xmlns=""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13428150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Today’s Overview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80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3" name="whoosh.wav"/>
          </p:stSnd>
        </p:sndAc>
      </p:transition>
    </mc:Choice>
    <mc:Fallback xmlns="">
      <p:transition spd="slow">
        <p:fade/>
        <p:sndAc>
          <p:stSnd>
            <p:snd r:embed="rId9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3581400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Technology </a:t>
            </a:r>
          </a:p>
          <a:p>
            <a:r>
              <a:rPr lang="en-US" sz="3200" dirty="0" smtClean="0"/>
              <a:t>Procedure</a:t>
            </a:r>
          </a:p>
          <a:p>
            <a:r>
              <a:rPr lang="en-US" dirty="0" smtClean="0"/>
              <a:t>Policies</a:t>
            </a:r>
          </a:p>
          <a:p>
            <a:r>
              <a:rPr lang="en-US" dirty="0" smtClean="0"/>
              <a:t>Benefits </a:t>
            </a:r>
            <a:endParaRPr lang="en-US" sz="3200" dirty="0"/>
          </a:p>
        </p:txBody>
      </p:sp>
      <p:pic>
        <p:nvPicPr>
          <p:cNvPr id="4" name="Picture 3" descr="Two people having a conversation" title="Communication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400" y="1676400"/>
            <a:ext cx="3464393" cy="440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193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6" name="whoosh.wav"/>
          </p:stSnd>
        </p:sndAc>
      </p:transition>
    </mc:Choice>
    <mc:Fallback xmlns="">
      <p:transition spd="slow">
        <p:fade/>
        <p:sndAc>
          <p:stSnd>
            <p:snd r:embed="rId8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C 0.02309 -4.07407E-6 0.04184 0.02477 0.04184 0.05533 C 0.04184 0.08612 0.02309 0.11112 3.61111E-6 0.11112 C -0.02292 0.11112 -0.0415 0.08612 -0.0415 0.05533 C -0.0415 0.02477 -0.02292 -4.07407E-6 3.61111E-6 -4.07407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New Work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6553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3" name="whoosh.wav"/>
          </p:stSnd>
        </p:sndAc>
      </p:transition>
    </mc:Choice>
    <mc:Fallback xmlns="">
      <p:transition spd="slow">
        <p:fade/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5178552" cy="1143000"/>
          </a:xfrm>
        </p:spPr>
        <p:txBody>
          <a:bodyPr/>
          <a:lstStyle/>
          <a:p>
            <a:r>
              <a:rPr lang="en-US" dirty="0" smtClean="0"/>
              <a:t>Learning Curve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524000"/>
            <a:ext cx="5257800" cy="4297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technology learning curve</a:t>
            </a:r>
            <a:endParaRPr lang="en-US" dirty="0"/>
          </a:p>
        </p:txBody>
      </p:sp>
      <p:graphicFrame>
        <p:nvGraphicFramePr>
          <p:cNvPr id="3" name="Chart 2" descr="Learning Curve" title="Learning Curve"/>
          <p:cNvGraphicFramePr/>
          <p:nvPr>
            <p:extLst>
              <p:ext uri="{D42A27DB-BD31-4B8C-83A1-F6EECF244321}">
                <p14:modId xmlns:p14="http://schemas.microsoft.com/office/powerpoint/2010/main" val="4159486100"/>
              </p:ext>
            </p:extLst>
          </p:nvPr>
        </p:nvGraphicFramePr>
        <p:xfrm>
          <a:off x="1181100" y="2209800"/>
          <a:ext cx="47625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5" name="Picture 4" descr="Learning Curve" title="Learning Curve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0"/>
            <a:ext cx="2997200" cy="6858000"/>
          </a:xfrm>
          <a:prstGeom prst="rect">
            <a:avLst/>
          </a:prstGeom>
        </p:spPr>
      </p:pic>
      <p:sp>
        <p:nvSpPr>
          <p:cNvPr id="6" name="5-Point Star 5" descr="Star in chart" title="Star in chart"/>
          <p:cNvSpPr/>
          <p:nvPr/>
        </p:nvSpPr>
        <p:spPr>
          <a:xfrm>
            <a:off x="4953000" y="22860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9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5" name="whoosh.wav"/>
          </p:stSnd>
        </p:sndAc>
      </p:transition>
    </mc:Choice>
    <mc:Fallback xmlns="">
      <p:transition spd="slow">
        <p:fade/>
        <p:sndAc>
          <p:stSnd>
            <p:snd r:embed="rId8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Who’s Who</a:t>
            </a:r>
            <a:endParaRPr lang="en-US" dirty="0"/>
          </a:p>
        </p:txBody>
      </p:sp>
      <p:graphicFrame>
        <p:nvGraphicFramePr>
          <p:cNvPr id="5" name="Content Placeholder 4" title="Contact Info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63238802"/>
              </p:ext>
            </p:extLst>
          </p:nvPr>
        </p:nvGraphicFramePr>
        <p:xfrm>
          <a:off x="2041634" y="1838434"/>
          <a:ext cx="5486400" cy="33274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6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information</a:t>
                      </a:r>
                      <a:endParaRPr lang="en-US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Jim@company.com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Dee@gcompany.com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Mavis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9"/>
                        </a:rPr>
                        <a:t>Mavis</a:t>
                      </a:r>
                      <a:r>
                        <a:rPr lang="en-US" baseline="0" dirty="0" smtClean="0">
                          <a:hlinkClick r:id="rId9"/>
                        </a:rPr>
                        <a:t>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Doug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0"/>
                        </a:rPr>
                        <a:t>Doug@company.com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676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6" name="whoosh.wav"/>
          </p:stSnd>
        </p:sndAc>
      </p:transition>
    </mc:Choice>
    <mc:Fallback xmlns="">
      <p:transition spd="slow">
        <p:fade/>
        <p:sndAc>
          <p:stSnd>
            <p:snd r:embed="rId1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 descr="Diagram Part 1" title="Diagram Part 1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3" y="5799138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27715" name="Line 3" descr="Diagram Part 2" title="Diagram Part 2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0" y="1898319"/>
            <a:ext cx="15875" cy="39163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5862638"/>
            <a:ext cx="678180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Time Spent</a:t>
            </a:r>
            <a:endParaRPr lang="en-US" dirty="0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908003" y="3759802"/>
            <a:ext cx="370934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/>
              </a:rPr>
              <a:t>Projects Worked On</a:t>
            </a:r>
            <a:endParaRPr lang="en-US" dirty="0">
              <a:effectLst/>
            </a:endParaRPr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4" y="4329094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Familiar</a:t>
            </a:r>
            <a:endParaRPr lang="en-US" sz="2000" dirty="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2089798"/>
            <a:ext cx="1743878" cy="1212785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Achieve Mastery</a:t>
            </a:r>
            <a:endParaRPr lang="en-US" sz="2000" dirty="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Working Toward Mastery</a:t>
            </a:r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0" y="3276600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Experienced</a:t>
            </a:r>
            <a:endParaRPr lang="en-US" sz="2000" dirty="0"/>
          </a:p>
        </p:txBody>
      </p:sp>
      <p:sp>
        <p:nvSpPr>
          <p:cNvPr id="11" name="Freeform 15" descr="Diagram Part 3" title="Diagram Part 3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676400"/>
            <a:ext cx="3728988" cy="2313711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69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  <p:sndAc>
          <p:stSnd>
            <p:snd r:embed="rId13" name="whoosh.wav"/>
          </p:stSnd>
        </p:sndAc>
      </p:transition>
    </mc:Choice>
    <mc:Fallback xmlns="">
      <p:transition spd="slow">
        <p:fade/>
        <p:sndAc>
          <p:stSnd>
            <p:snd r:embed="rId14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p2w5yLf7gRoIxhgGANLd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DdiYQyEGY8EmMcNZ3vZ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3DFAl6DuE5xCL7XTKqo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671</Words>
  <PresentationFormat>On-screen Show (4:3)</PresentationFormat>
  <Paragraphs>123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Segoe Semibold</vt:lpstr>
      <vt:lpstr>Training</vt:lpstr>
      <vt:lpstr>Training New Employees</vt:lpstr>
      <vt:lpstr>Orientation: A Roadmap</vt:lpstr>
      <vt:lpstr>Welcome!</vt:lpstr>
      <vt:lpstr>Today’s Overview </vt:lpstr>
      <vt:lpstr>Learning Objectives</vt:lpstr>
      <vt:lpstr>New Work</vt:lpstr>
      <vt:lpstr>Learning Curve</vt:lpstr>
      <vt:lpstr>Who’s Who</vt:lpstr>
      <vt:lpstr>Working Toward Mastery</vt:lpstr>
      <vt:lpstr>Doing Your Best Work</vt:lpstr>
      <vt:lpstr>Case Study</vt:lpstr>
      <vt:lpstr>Discussion</vt:lpstr>
      <vt:lpstr>Summary</vt:lpstr>
      <vt:lpstr>Questions?</vt:lpstr>
      <vt:lpstr>Appendix</vt:lpstr>
      <vt:lpstr>Introduction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2010-04-19T15:54:50Z</dcterms:created>
  <dcterms:modified xsi:type="dcterms:W3CDTF">2015-08-11T11:23:49Z</dcterms:modified>
</cp:coreProperties>
</file>