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3" r:id="rId1"/>
  </p:sldMasterIdLst>
  <p:handoutMasterIdLst>
    <p:handoutMasterId r:id="rId10"/>
  </p:handoutMasterIdLst>
  <p:sldIdLst>
    <p:sldId id="256" r:id="rId2"/>
    <p:sldId id="268" r:id="rId3"/>
    <p:sldId id="258" r:id="rId4"/>
    <p:sldId id="269" r:id="rId5"/>
    <p:sldId id="259" r:id="rId6"/>
    <p:sldId id="260" r:id="rId7"/>
    <p:sldId id="261" r:id="rId8"/>
    <p:sldId id="267" r:id="rId9"/>
  </p:sldIdLst>
  <p:sldSz cx="9144000" cy="6858000" type="screen4x3"/>
  <p:notesSz cx="6946900" cy="92837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00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5" d="100"/>
          <a:sy n="105" d="100"/>
        </p:scale>
        <p:origin x="101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200" b="1" i="0" u="none" strike="noStrike" kern="1200" baseline="0">
                <a:solidFill>
                  <a:schemeClr val="lt1">
                    <a:lumMod val="85000"/>
                  </a:schemeClr>
                </a:solidFill>
                <a:latin typeface="+mj-lt"/>
                <a:ea typeface="+mj-ea"/>
                <a:cs typeface="+mj-cs"/>
              </a:defRPr>
            </a:pPr>
            <a:r>
              <a:rPr lang="en-US" smtClean="0"/>
              <a:t>Sales by Store</a:t>
            </a:r>
            <a:endParaRPr lang="en-US" dirty="0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200" b="1" i="0" u="none" strike="noStrike" kern="1200" baseline="0">
              <a:solidFill>
                <a:schemeClr val="lt1">
                  <a:lumMod val="85000"/>
                </a:schemeClr>
              </a:solidFill>
              <a:latin typeface="+mj-lt"/>
              <a:ea typeface="+mj-ea"/>
              <a:cs typeface="+mj-cs"/>
            </a:defRPr>
          </a:pPr>
          <a:endParaRPr lang="en-US"/>
        </a:p>
      </c:txPr>
    </c:title>
    <c:autoTitleDeleted val="0"/>
    <c:plotArea>
      <c:layout/>
      <c:area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gradFill>
              <a:gsLst>
                <a:gs pos="100000">
                  <a:schemeClr val="accent1"/>
                </a:gs>
                <a:gs pos="0">
                  <a:schemeClr val="accent1">
                    <a:lumMod val="75000"/>
                  </a:schemeClr>
                </a:gs>
              </a:gsLst>
              <a:lin ang="0" scaled="1"/>
            </a:gradFill>
            <a:ln>
              <a:noFill/>
            </a:ln>
            <a:effectLst>
              <a:innerShdw dist="12700" dir="16200000">
                <a:schemeClr val="lt1">
                  <a:alpha val="75000"/>
                </a:schemeClr>
              </a:innerShdw>
            </a:effectLst>
          </c:spPr>
          <c:cat>
            <c:numRef>
              <c:f>Sheet1!$A$2:$A$12</c:f>
              <c:numCache>
                <c:formatCode>General</c:formatCode>
                <c:ptCount val="11"/>
                <c:pt idx="0">
                  <c:v>122</c:v>
                </c:pt>
                <c:pt idx="1">
                  <c:v>126</c:v>
                </c:pt>
                <c:pt idx="2">
                  <c:v>133</c:v>
                </c:pt>
                <c:pt idx="3">
                  <c:v>139</c:v>
                </c:pt>
                <c:pt idx="4">
                  <c:v>166</c:v>
                </c:pt>
                <c:pt idx="5">
                  <c:v>194</c:v>
                </c:pt>
                <c:pt idx="6">
                  <c:v>263</c:v>
                </c:pt>
                <c:pt idx="7">
                  <c:v>278</c:v>
                </c:pt>
                <c:pt idx="8">
                  <c:v>279</c:v>
                </c:pt>
                <c:pt idx="9">
                  <c:v>294</c:v>
                </c:pt>
                <c:pt idx="10">
                  <c:v>299</c:v>
                </c:pt>
              </c:numCache>
            </c:numRef>
          </c:cat>
          <c:val>
            <c:numRef>
              <c:f>Sheet1!$B$2:$B$12</c:f>
              <c:numCache>
                <c:formatCode>"$"#,##0.00_);[Red]\("$"#,##0.00\)</c:formatCode>
                <c:ptCount val="11"/>
                <c:pt idx="0">
                  <c:v>547889</c:v>
                </c:pt>
                <c:pt idx="1">
                  <c:v>5747874</c:v>
                </c:pt>
                <c:pt idx="2">
                  <c:v>477456</c:v>
                </c:pt>
                <c:pt idx="3">
                  <c:v>4567813</c:v>
                </c:pt>
                <c:pt idx="4">
                  <c:v>245687</c:v>
                </c:pt>
                <c:pt idx="5">
                  <c:v>135795</c:v>
                </c:pt>
                <c:pt idx="6">
                  <c:v>1489446</c:v>
                </c:pt>
                <c:pt idx="7">
                  <c:v>8489464</c:v>
                </c:pt>
                <c:pt idx="8">
                  <c:v>4648789</c:v>
                </c:pt>
                <c:pt idx="9">
                  <c:v>456487</c:v>
                </c:pt>
                <c:pt idx="10">
                  <c:v>4546687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231-4C53-90EA-0FEA944D8F68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Sales Goal</c:v>
                </c:pt>
              </c:strCache>
            </c:strRef>
          </c:tx>
          <c:spPr>
            <a:gradFill>
              <a:gsLst>
                <a:gs pos="100000">
                  <a:schemeClr val="accent2"/>
                </a:gs>
                <a:gs pos="0">
                  <a:schemeClr val="accent2">
                    <a:lumMod val="75000"/>
                  </a:schemeClr>
                </a:gs>
              </a:gsLst>
              <a:lin ang="0" scaled="1"/>
            </a:gradFill>
            <a:ln>
              <a:noFill/>
            </a:ln>
            <a:effectLst>
              <a:innerShdw dist="12700" dir="16200000">
                <a:schemeClr val="lt1">
                  <a:alpha val="75000"/>
                </a:schemeClr>
              </a:innerShdw>
            </a:effectLst>
          </c:spPr>
          <c:cat>
            <c:numRef>
              <c:f>Sheet1!$A$2:$A$12</c:f>
              <c:numCache>
                <c:formatCode>General</c:formatCode>
                <c:ptCount val="11"/>
                <c:pt idx="0">
                  <c:v>122</c:v>
                </c:pt>
                <c:pt idx="1">
                  <c:v>126</c:v>
                </c:pt>
                <c:pt idx="2">
                  <c:v>133</c:v>
                </c:pt>
                <c:pt idx="3">
                  <c:v>139</c:v>
                </c:pt>
                <c:pt idx="4">
                  <c:v>166</c:v>
                </c:pt>
                <c:pt idx="5">
                  <c:v>194</c:v>
                </c:pt>
                <c:pt idx="6">
                  <c:v>263</c:v>
                </c:pt>
                <c:pt idx="7">
                  <c:v>278</c:v>
                </c:pt>
                <c:pt idx="8">
                  <c:v>279</c:v>
                </c:pt>
                <c:pt idx="9">
                  <c:v>294</c:v>
                </c:pt>
                <c:pt idx="10">
                  <c:v>299</c:v>
                </c:pt>
              </c:numCache>
            </c:numRef>
          </c:cat>
          <c:val>
            <c:numRef>
              <c:f>Sheet1!$C$2:$C$12</c:f>
              <c:numCache>
                <c:formatCode>"$"#,##0.00_);[Red]\("$"#,##0.00\)</c:formatCode>
                <c:ptCount val="11"/>
                <c:pt idx="0">
                  <c:v>2547462</c:v>
                </c:pt>
                <c:pt idx="1">
                  <c:v>5478965</c:v>
                </c:pt>
                <c:pt idx="2">
                  <c:v>484596</c:v>
                </c:pt>
                <c:pt idx="3">
                  <c:v>1756879</c:v>
                </c:pt>
                <c:pt idx="4">
                  <c:v>114358</c:v>
                </c:pt>
                <c:pt idx="5">
                  <c:v>25687</c:v>
                </c:pt>
                <c:pt idx="6">
                  <c:v>789456</c:v>
                </c:pt>
                <c:pt idx="7">
                  <c:v>456241</c:v>
                </c:pt>
                <c:pt idx="8">
                  <c:v>2156789</c:v>
                </c:pt>
                <c:pt idx="9">
                  <c:v>134896</c:v>
                </c:pt>
                <c:pt idx="10">
                  <c:v>6123478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2231-4C53-90EA-0FEA944D8F6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443873728"/>
        <c:axId val="1443874560"/>
      </c:areaChart>
      <c:catAx>
        <c:axId val="144387372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75" cap="flat" cmpd="sng" algn="ctr">
            <a:solidFill>
              <a:schemeClr val="lt1">
                <a:lumMod val="75000"/>
              </a:schemeClr>
            </a:solidFill>
            <a:round/>
            <a:headEnd type="none" w="sm" len="sm"/>
            <a:tailEnd type="none" w="sm" len="sm"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1" i="0" u="none" strike="noStrike" kern="1200" cap="all" baseline="0">
                <a:solidFill>
                  <a:schemeClr val="lt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43874560"/>
        <c:crosses val="autoZero"/>
        <c:auto val="1"/>
        <c:lblAlgn val="ctr"/>
        <c:lblOffset val="100"/>
        <c:noMultiLvlLbl val="0"/>
      </c:catAx>
      <c:valAx>
        <c:axId val="1443874560"/>
        <c:scaling>
          <c:orientation val="minMax"/>
        </c:scaling>
        <c:delete val="0"/>
        <c:axPos val="l"/>
        <c:majorGridlines>
          <c:spPr>
            <a:ln w="9525" cap="flat" cmpd="sng" algn="ctr">
              <a:gradFill>
                <a:gsLst>
                  <a:gs pos="100000">
                    <a:schemeClr val="dk1">
                      <a:lumMod val="95000"/>
                      <a:lumOff val="5000"/>
                      <a:alpha val="42000"/>
                    </a:schemeClr>
                  </a:gs>
                  <a:gs pos="0">
                    <a:schemeClr val="lt1">
                      <a:lumMod val="75000"/>
                      <a:alpha val="36000"/>
                    </a:schemeClr>
                  </a:gs>
                </a:gsLst>
                <a:lin ang="5400000" scaled="0"/>
              </a:gradFill>
              <a:prstDash val="sysDot"/>
              <a:round/>
            </a:ln>
            <a:effectLst/>
          </c:spPr>
        </c:majorGridlines>
        <c:numFmt formatCode="&quot;$&quot;#,##0.00_);[Red]\(&quot;$&quot;#,##0.00\)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l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43873728"/>
        <c:crosses val="autoZero"/>
        <c:crossBetween val="midCat"/>
      </c:valAx>
      <c:dTable>
        <c:showHorzBorder val="1"/>
        <c:showVertBorder val="1"/>
        <c:showOutline val="1"/>
        <c:showKeys val="1"/>
        <c:spPr>
          <a:noFill/>
          <a:ln w="9525">
            <a:solidFill>
              <a:schemeClr val="lt1">
                <a:lumMod val="50000"/>
              </a:schemeClr>
            </a:solidFill>
          </a:ln>
          <a:effectLst/>
        </c:spPr>
        <c:txPr>
          <a:bodyPr rot="0" spcFirstLastPara="1" vertOverflow="ellipsis" vert="horz" wrap="square" anchor="ctr" anchorCtr="1"/>
          <a:lstStyle/>
          <a:p>
            <a:pPr rtl="0">
              <a:defRPr sz="1197" b="0" i="0" u="none" strike="noStrike" kern="1200" baseline="0">
                <a:solidFill>
                  <a:schemeClr val="l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</c:dTable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dk1">
        <a:lumMod val="75000"/>
        <a:lumOff val="25000"/>
      </a:schemeClr>
    </a:solidFill>
    <a:ln w="9525" cap="flat" cmpd="sng" algn="ctr">
      <a:solidFill>
        <a:schemeClr val="lt1">
          <a:lumMod val="75000"/>
        </a:schemeClr>
      </a:solidFill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77">
  <cs:axisTitle>
    <cs:lnRef idx="0"/>
    <cs:fillRef idx="0"/>
    <cs:effectRef idx="0"/>
    <cs:fontRef idx="minor">
      <a:schemeClr val="lt1">
        <a:lumMod val="85000"/>
      </a:schemeClr>
    </cs:fontRef>
    <cs:defRPr sz="1197" kern="1200"/>
  </cs:axisTitle>
  <cs:categoryAxis>
    <cs:lnRef idx="0"/>
    <cs:fillRef idx="0"/>
    <cs:effectRef idx="0"/>
    <cs:fontRef idx="minor">
      <a:schemeClr val="lt1">
        <a:lumMod val="85000"/>
      </a:schemeClr>
    </cs:fontRef>
    <cs:spPr>
      <a:ln w="9575" cap="flat" cmpd="sng" algn="ctr">
        <a:solidFill>
          <a:schemeClr val="lt1">
            <a:lumMod val="75000"/>
          </a:schemeClr>
        </a:solidFill>
        <a:round/>
        <a:headEnd type="none" w="sm" len="sm"/>
        <a:tailEnd type="none" w="sm" len="sm"/>
      </a:ln>
    </cs:spPr>
    <cs:defRPr sz="1197" b="1" kern="1200" cap="all" baseline="0"/>
  </cs:categoryAxis>
  <cs:chartArea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lt1">
            <a:lumMod val="7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lt1">
        <a:lumMod val="85000"/>
      </a:schemeClr>
    </cs:fontRef>
    <cs:defRPr sz="1197" kern="1200"/>
  </cs:dataLabel>
  <cs:dataLabelCallout>
    <cs:lnRef idx="0"/>
    <cs:fillRef idx="0"/>
    <cs:effectRef idx="0"/>
    <cs:fontRef idx="minor">
      <a:schemeClr val="lt1">
        <a:lumMod val="85000"/>
      </a:schemeClr>
    </cs:fontRef>
    <cs:spPr>
      <a:solidFill>
        <a:schemeClr val="dk1">
          <a:lumMod val="65000"/>
          <a:lumOff val="35000"/>
        </a:schemeClr>
      </a:solidFill>
      <a:ln>
        <a:solidFill>
          <a:schemeClr val="lt1">
            <a:lumMod val="50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gradFill>
        <a:gsLst>
          <a:gs pos="100000">
            <a:schemeClr val="phClr"/>
          </a:gs>
          <a:gs pos="0">
            <a:schemeClr val="phClr">
              <a:lumMod val="75000"/>
            </a:schemeClr>
          </a:gs>
        </a:gsLst>
        <a:lin ang="0" scaled="1"/>
      </a:gradFill>
      <a:effectLst>
        <a:innerShdw dist="12700" dir="16200000">
          <a:schemeClr val="lt1">
            <a:alpha val="75000"/>
          </a:schemeClr>
        </a:inn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gradFill>
        <a:gsLst>
          <a:gs pos="100000">
            <a:schemeClr val="phClr"/>
          </a:gs>
          <a:gs pos="0">
            <a:schemeClr val="phClr">
              <a:lumMod val="75000"/>
            </a:schemeClr>
          </a:gs>
        </a:gsLst>
        <a:lin ang="0" scaled="1"/>
      </a:gradFill>
      <a:effectLst>
        <a:innerShdw dist="12700" dir="16200000">
          <a:schemeClr val="lt1">
            <a:alpha val="75000"/>
          </a:schemeClr>
        </a:inn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540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phClr"/>
        </a:solidFill>
        <a:round/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lt1">
        <a:lumMod val="50000"/>
      </a:schemeClr>
    </cs:fontRef>
    <cs:spPr>
      <a:ln w="9525">
        <a:solidFill>
          <a:schemeClr val="lt1">
            <a:lumMod val="50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lt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75000"/>
          </a:schemeClr>
        </a:solidFill>
        <a:round/>
      </a:ln>
    </cs:spPr>
  </cs:downBar>
  <cs:drop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lt1">
            <a:alpha val="40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 cap="flat" cmpd="sng" algn="ctr">
        <a:solidFill>
          <a:schemeClr val="lt1">
            <a:alpha val="4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prstDash val="sysDot"/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6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lt1">
            <a:lumMod val="50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lt1">
            <a:lumMod val="50000"/>
          </a:schemeClr>
        </a:solidFill>
        <a:round/>
      </a:ln>
    </cs:spPr>
  </cs:leaderLine>
  <cs:legend>
    <cs:lnRef idx="0"/>
    <cs:fillRef idx="0"/>
    <cs:effectRef idx="0"/>
    <cs:fontRef idx="minor">
      <a:schemeClr val="lt1">
        <a:lumMod val="85000"/>
      </a:schemeClr>
    </cs:fontRef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bg1">
        <a:lumMod val="85000"/>
      </a:schemeClr>
    </cs:fontRef>
    <cs:spPr>
      <a:ln w="19050" cap="flat" cmpd="sng" algn="ctr">
        <a:solidFill>
          <a:schemeClr val="bg1">
            <a:lumMod val="85000"/>
          </a:schemeClr>
        </a:solidFill>
        <a:round/>
        <a:headEnd type="none" w="sm" len="sm"/>
        <a:tailEnd type="none" w="sm" len="sm"/>
      </a:ln>
    </cs:spPr>
    <cs:defRPr sz="1197" b="1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lt1">
            <a:lumMod val="50000"/>
          </a:schemeClr>
        </a:solidFill>
        <a:round/>
      </a:ln>
    </cs:spPr>
  </cs:seriesLine>
  <cs:title>
    <cs:lnRef idx="0"/>
    <cs:fillRef idx="0"/>
    <cs:effectRef idx="0"/>
    <cs:fontRef idx="major">
      <a:schemeClr val="lt1">
        <a:lumMod val="8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>
            <a:alpha val="50000"/>
          </a:schemeClr>
        </a:solidFill>
      </a:ln>
    </cs:spPr>
  </cs:trendline>
  <cs:trendlineLabel>
    <cs:lnRef idx="0"/>
    <cs:fillRef idx="0"/>
    <cs:effectRef idx="0"/>
    <cs:fontRef idx="minor">
      <a:schemeClr val="lt1">
        <a:lumMod val="8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>
          <a:lumMod val="85000"/>
        </a:schemeClr>
      </a:solidFill>
      <a:ln w="9525">
        <a:solidFill>
          <a:schemeClr val="dk1">
            <a:lumMod val="50000"/>
          </a:schemeClr>
        </a:solidFill>
        <a:round/>
      </a:ln>
    </cs:spPr>
  </cs:upBar>
  <cs:valueAxis>
    <cs:lnRef idx="0"/>
    <cs:fillRef idx="0"/>
    <cs:effectRef idx="0"/>
    <cs:fontRef idx="minor">
      <a:schemeClr val="lt1">
        <a:lumMod val="75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09900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738" tIns="46369" rIns="92738" bIns="46369" numCol="1" anchor="t" anchorCtr="0" compatLnSpc="1">
            <a:prstTxWarp prst="textNoShape">
              <a:avLst/>
            </a:prstTxWarp>
          </a:bodyPr>
          <a:lstStyle>
            <a:lvl1pPr defTabSz="927100">
              <a:defRPr sz="1200">
                <a:latin typeface="Arial" charset="0"/>
              </a:defRPr>
            </a:lvl1pPr>
          </a:lstStyle>
          <a:p>
            <a:endParaRPr lang="en-US" altLang="en-US"/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35413" y="0"/>
            <a:ext cx="3009900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738" tIns="46369" rIns="92738" bIns="46369" numCol="1" anchor="t" anchorCtr="0" compatLnSpc="1">
            <a:prstTxWarp prst="textNoShape">
              <a:avLst/>
            </a:prstTxWarp>
          </a:bodyPr>
          <a:lstStyle>
            <a:lvl1pPr algn="r" defTabSz="927100">
              <a:defRPr sz="1200">
                <a:latin typeface="Arial" charset="0"/>
              </a:defRPr>
            </a:lvl1pPr>
          </a:lstStyle>
          <a:p>
            <a:endParaRPr lang="en-US" altLang="en-US"/>
          </a:p>
        </p:txBody>
      </p:sp>
      <p:sp>
        <p:nvSpPr>
          <p:cNvPr id="378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18563"/>
            <a:ext cx="3009900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738" tIns="46369" rIns="92738" bIns="46369" numCol="1" anchor="b" anchorCtr="0" compatLnSpc="1">
            <a:prstTxWarp prst="textNoShape">
              <a:avLst/>
            </a:prstTxWarp>
          </a:bodyPr>
          <a:lstStyle>
            <a:lvl1pPr defTabSz="927100">
              <a:defRPr sz="1200">
                <a:latin typeface="Arial" charset="0"/>
              </a:defRPr>
            </a:lvl1pPr>
          </a:lstStyle>
          <a:p>
            <a:endParaRPr lang="en-US" altLang="en-US"/>
          </a:p>
        </p:txBody>
      </p:sp>
      <p:sp>
        <p:nvSpPr>
          <p:cNvPr id="378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35413" y="8818563"/>
            <a:ext cx="3009900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738" tIns="46369" rIns="92738" bIns="46369" numCol="1" anchor="b" anchorCtr="0" compatLnSpc="1">
            <a:prstTxWarp prst="textNoShape">
              <a:avLst/>
            </a:prstTxWarp>
          </a:bodyPr>
          <a:lstStyle>
            <a:lvl1pPr algn="r" defTabSz="927100">
              <a:defRPr sz="1200">
                <a:latin typeface="Arial" charset="0"/>
              </a:defRPr>
            </a:lvl1pPr>
          </a:lstStyle>
          <a:p>
            <a:fld id="{3F1B3804-428A-4E0D-BBE6-5EE7087BE04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9759862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-5132" y="2059012"/>
            <a:ext cx="9146751" cy="18288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74319" y="2166365"/>
            <a:ext cx="8603674" cy="1739347"/>
          </a:xfrm>
        </p:spPr>
        <p:txBody>
          <a:bodyPr tIns="45720" bIns="45720" anchor="ctr">
            <a:normAutofit/>
          </a:bodyPr>
          <a:lstStyle>
            <a:lvl1pPr algn="ctr">
              <a:lnSpc>
                <a:spcPct val="80000"/>
              </a:lnSpc>
              <a:defRPr sz="6000" spc="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970315"/>
            <a:ext cx="6858000" cy="1309255"/>
          </a:xfrm>
        </p:spPr>
        <p:txBody>
          <a:bodyPr>
            <a:normAutofit/>
          </a:bodyPr>
          <a:lstStyle>
            <a:lvl1pPr marL="0" indent="0" algn="ct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20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A4E8C1-B71F-4BB2-BB4A-AE266F9ABA54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24465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5B295E-2845-4C6E-9714-4CBDE30C51E5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299924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764484" y="0"/>
            <a:ext cx="20574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0468" y="609600"/>
            <a:ext cx="1801785" cy="5638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609600"/>
            <a:ext cx="5979968" cy="5638800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422855"/>
            <a:ext cx="2057397" cy="365125"/>
          </a:xfrm>
        </p:spPr>
        <p:txBody>
          <a:bodyPr/>
          <a:lstStyle/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32102" y="6422855"/>
            <a:ext cx="3209752" cy="365125"/>
          </a:xfrm>
        </p:spPr>
        <p:txBody>
          <a:bodyPr/>
          <a:lstStyle/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054787" y="6422855"/>
            <a:ext cx="659819" cy="365125"/>
          </a:xfrm>
        </p:spPr>
        <p:txBody>
          <a:bodyPr/>
          <a:lstStyle/>
          <a:p>
            <a:fld id="{17A03F0A-1291-44FC-A00F-988560336BF2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44219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533400"/>
            <a:ext cx="6934200" cy="12192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1143000" y="1752600"/>
            <a:ext cx="6934200" cy="4378325"/>
          </a:xfrm>
        </p:spPr>
        <p:txBody>
          <a:bodyPr/>
          <a:lstStyle/>
          <a:p>
            <a:r>
              <a:rPr lang="en-US" smtClean="0"/>
              <a:t>Click icon to add table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04800" y="6534150"/>
            <a:ext cx="2133600" cy="30480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90800" y="6530975"/>
            <a:ext cx="4038600" cy="30480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81800" y="6530975"/>
            <a:ext cx="2057400" cy="304800"/>
          </a:xfrm>
        </p:spPr>
        <p:txBody>
          <a:bodyPr/>
          <a:lstStyle>
            <a:lvl1pPr>
              <a:defRPr/>
            </a:lvl1pPr>
          </a:lstStyle>
          <a:p>
            <a:fld id="{28093FB6-9F85-4EDD-AB73-29944C36496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391282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F9FF7-83B1-429D-815A-9D3A62A29344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178313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-5132" y="2059012"/>
            <a:ext cx="9146751" cy="18288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4893" y="2208879"/>
            <a:ext cx="7886700" cy="1676400"/>
          </a:xfrm>
        </p:spPr>
        <p:txBody>
          <a:bodyPr anchor="ctr">
            <a:noAutofit/>
          </a:bodyPr>
          <a:lstStyle>
            <a:lvl1pPr algn="ctr">
              <a:lnSpc>
                <a:spcPct val="80000"/>
              </a:lnSpc>
              <a:defRPr sz="6000" b="0" spc="0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4893" y="3984400"/>
            <a:ext cx="7886700" cy="1174639"/>
          </a:xfrm>
        </p:spPr>
        <p:txBody>
          <a:bodyPr anchor="t">
            <a:normAutofit/>
          </a:bodyPr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6157318-3697-41B1-A175-00B4CAE7DDF2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1037970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797" y="2011680"/>
            <a:ext cx="3657600" cy="4206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00600" y="2011680"/>
            <a:ext cx="3657600" cy="4206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A4B91-7FB7-4D6C-8E69-6E14D24BF5A6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754926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1913470"/>
            <a:ext cx="3657600" cy="743094"/>
          </a:xfrm>
        </p:spPr>
        <p:txBody>
          <a:bodyPr anchor="ctr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2656566"/>
            <a:ext cx="3657600" cy="35661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00428" y="1913470"/>
            <a:ext cx="3657600" cy="743094"/>
          </a:xfrm>
        </p:spPr>
        <p:txBody>
          <a:bodyPr anchor="ctr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00428" y="2656564"/>
            <a:ext cx="3657600" cy="35661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823F63-1512-4B2C-B999-53CA3BA70619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271938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A475C2-A940-4127-99A4-D7A678EB7A5A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414890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12BD96-A4C0-4F84-A69B-9082C9284A15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963367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2148840"/>
            <a:ext cx="4572000" cy="38404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892568" y="2147487"/>
            <a:ext cx="2560320" cy="3432319"/>
          </a:xfrm>
        </p:spPr>
        <p:txBody>
          <a:bodyPr>
            <a:normAutofit/>
          </a:bodyPr>
          <a:lstStyle>
            <a:lvl1pPr marL="0" indent="0">
              <a:lnSpc>
                <a:spcPct val="95000"/>
              </a:lnSpc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B8D7E5-4403-4F6C-87E9-AE7A5FEE43A8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755704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5800" y="2211494"/>
            <a:ext cx="4754880" cy="3840480"/>
          </a:xfrm>
          <a:solidFill>
            <a:schemeClr val="tx2">
              <a:lumMod val="60000"/>
              <a:lumOff val="40000"/>
            </a:schemeClr>
          </a:solidFill>
        </p:spPr>
        <p:txBody>
          <a:bodyPr tIns="365760" anchor="t"/>
          <a:lstStyle>
            <a:lvl1pPr marL="0" indent="0" algn="ctr">
              <a:buNone/>
              <a:defRPr sz="3200">
                <a:solidFill>
                  <a:schemeClr val="tx1">
                    <a:lumMod val="50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885351" y="2150621"/>
            <a:ext cx="2560320" cy="3429000"/>
          </a:xfrm>
        </p:spPr>
        <p:txBody>
          <a:bodyPr>
            <a:normAutofit/>
          </a:bodyPr>
          <a:lstStyle>
            <a:lvl1pPr marL="0" indent="0">
              <a:lnSpc>
                <a:spcPct val="95000"/>
              </a:lnSpc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39A57F-02FF-4441-BA6A-AC276575BCEF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493782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62" y="176109"/>
            <a:ext cx="9141714" cy="164591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019" y="284176"/>
            <a:ext cx="7772400" cy="15087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019" y="2011680"/>
            <a:ext cx="7772400" cy="42062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557" y="6422855"/>
            <a:ext cx="2595043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l">
              <a:defRPr sz="1050">
                <a:solidFill>
                  <a:schemeClr val="tx1"/>
                </a:solidFill>
              </a:defRPr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91000" y="6422855"/>
            <a:ext cx="406062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/>
                </a:solidFill>
              </a:defRPr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65139" y="6422855"/>
            <a:ext cx="709698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 b="0">
                <a:solidFill>
                  <a:schemeClr val="tx1"/>
                </a:solidFill>
              </a:defRPr>
            </a:lvl1pPr>
          </a:lstStyle>
          <a:p>
            <a:fld id="{67157AFB-B2CA-4C3A-8539-5D1148739DC3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6740751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000" kern="1200" cap="all" baseline="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tx1"/>
        </a:buClr>
        <a:buFont typeface="Wingdings" pitchFamily="2" charset="2"/>
        <a:buChar char="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4114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6400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8686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0972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2846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4718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629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18062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en-US"/>
              <a:t>Quarterly </a:t>
            </a:r>
            <a:r>
              <a:rPr lang="en-US" altLang="en-US" smtClean="0"/>
              <a:t>Results</a:t>
            </a:r>
            <a:endParaRPr lang="en-US" altLang="en-US" sz="2000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en-US" dirty="0"/>
              <a:t>Adventure Works | </a:t>
            </a:r>
            <a:r>
              <a:rPr lang="en-US" altLang="en-US" i="1" dirty="0" smtClean="0"/>
              <a:t>July 2020</a:t>
            </a:r>
            <a:endParaRPr lang="en-US" altLang="en-US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National Q1 Sales Overview</a:t>
            </a:r>
            <a:endParaRPr lang="en-US" altLang="en-US" i="1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33167787"/>
              </p:ext>
            </p:extLst>
          </p:nvPr>
        </p:nvGraphicFramePr>
        <p:xfrm>
          <a:off x="685800" y="2011363"/>
          <a:ext cx="7772400" cy="42068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809089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National Q1 Sales Details (West)</a:t>
            </a:r>
            <a:endParaRPr lang="en-US" altLang="en-US" i="1" dirty="0"/>
          </a:p>
        </p:txBody>
      </p:sp>
      <p:graphicFrame>
        <p:nvGraphicFramePr>
          <p:cNvPr id="3" name="Content Placeholder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04110308"/>
              </p:ext>
            </p:extLst>
          </p:nvPr>
        </p:nvGraphicFramePr>
        <p:xfrm>
          <a:off x="1971675" y="2026920"/>
          <a:ext cx="5200650" cy="4450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335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335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7335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Store #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Sales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Sales Goal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$547,889.00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$2,547,462.00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$5,747,874.00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$5,478,965.00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$477,456.00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$484,596.00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$4,567,813.00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$1,756,879.00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$245,687.00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$114,358.00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194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$135,795.00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$25,687.00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263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$1,489,446.00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$789,456.00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278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$8,489,464.00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$456,241.00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279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$4,648,789.00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$2,156,789.00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294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$456,487.00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$134,896.00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299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$4,546,687.00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$6,123,478.00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National Q1 Sales Details (East)</a:t>
            </a:r>
            <a:endParaRPr lang="en-US" altLang="en-US" i="1" dirty="0"/>
          </a:p>
        </p:txBody>
      </p:sp>
      <p:graphicFrame>
        <p:nvGraphicFramePr>
          <p:cNvPr id="3" name="Content Placeholder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96546649"/>
              </p:ext>
            </p:extLst>
          </p:nvPr>
        </p:nvGraphicFramePr>
        <p:xfrm>
          <a:off x="1901825" y="2026920"/>
          <a:ext cx="5340350" cy="4450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335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732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7335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Store #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Sales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Sales Goal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337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$456,468.00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$211,647.00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358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$12,315,615.00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$4,658,745.00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380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$6,467,446.00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$3,485,689.00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401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$4,648,798.00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$1,368,745.00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423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$6,513,184.00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$5,564,897.00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444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$1,631,564.00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$800,458.00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466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$1,561,564.00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$1,650,054.00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487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$187,484.00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$201,358.00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509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$9,787,984.00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$6,785,698.00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530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$6,487,874.00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$2,358,698.00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551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$4,564,564.00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$1,325,687.00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41226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Earnings Reconciliation</a:t>
            </a:r>
          </a:p>
        </p:txBody>
      </p:sp>
      <p:graphicFrame>
        <p:nvGraphicFramePr>
          <p:cNvPr id="9295" name="Group 79"/>
          <p:cNvGraphicFramePr>
            <a:graphicFrameLocks noGrp="1"/>
          </p:cNvGraphicFramePr>
          <p:nvPr>
            <p:ph type="tbl" idx="1"/>
          </p:nvPr>
        </p:nvGraphicFramePr>
        <p:xfrm>
          <a:off x="1143000" y="2057400"/>
          <a:ext cx="6400800" cy="3613152"/>
        </p:xfrm>
        <a:graphic>
          <a:graphicData uri="http://schemas.openxmlformats.org/drawingml/2006/table">
            <a:tbl>
              <a:tblPr/>
              <a:tblGrid>
                <a:gridCol w="3886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192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954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66738">
                <a:tc grid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 sz="20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buFont typeface="Palatino Linotype" pitchFamily="18" charset="0"/>
                        <a:defRPr sz="20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buFont typeface="Palatino Linotype" pitchFamily="18" charset="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buFontTx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 Linotype" pitchFamily="18" charset="0"/>
                        </a:rPr>
                        <a:t>Reported Earnings (loss) per share</a:t>
                      </a:r>
                    </a:p>
                  </a:txBody>
                  <a:tcPr horzOverflow="overflow">
                    <a:lnL cap="flat">
                      <a:noFill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 sz="20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buFont typeface="Palatino Linotype" pitchFamily="18" charset="0"/>
                        <a:defRPr sz="20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buFont typeface="Palatino Linotype" pitchFamily="18" charset="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buFontTx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 Linotype" pitchFamily="18" charset="0"/>
                        </a:rPr>
                        <a:t>($.12)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222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 sz="20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buFont typeface="Palatino Linotype" pitchFamily="18" charset="0"/>
                        <a:defRPr sz="20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buFont typeface="Palatino Linotype" pitchFamily="18" charset="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buFontTx/>
                        <a:buNone/>
                        <a:tabLst/>
                      </a:pPr>
                      <a:r>
                        <a:rPr kumimoji="0" lang="en-US" altLang="en-US" sz="1800" b="0" i="0" u="sng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 Linotype" pitchFamily="18" charset="0"/>
                        </a:rPr>
                        <a:t>Investment-related Write-downs</a:t>
                      </a:r>
                    </a:p>
                  </a:txBody>
                  <a:tcPr horzOverflow="overflow">
                    <a:lnL cap="flat">
                      <a:noFill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 sz="20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buFont typeface="Palatino Linotype" pitchFamily="18" charset="0"/>
                        <a:defRPr sz="20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buFont typeface="Palatino Linotype" pitchFamily="18" charset="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buFontTx/>
                        <a:buNone/>
                        <a:tabLst/>
                      </a:pPr>
                      <a:endParaRPr kumimoji="0" lang="en-US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alatino Linotype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 sz="20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buFont typeface="Palatino Linotype" pitchFamily="18" charset="0"/>
                        <a:defRPr sz="20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buFont typeface="Palatino Linotype" pitchFamily="18" charset="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buFontTx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 Linotype" pitchFamily="18" charset="0"/>
                        </a:rPr>
                        <a:t>$.10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937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 sz="20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buFont typeface="Palatino Linotype" pitchFamily="18" charset="0"/>
                        <a:defRPr sz="20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buFont typeface="Palatino Linotype" pitchFamily="18" charset="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buFontTx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 Linotype" pitchFamily="18" charset="0"/>
                        </a:rPr>
                        <a:t> Investment 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buFontTx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 Linotype" pitchFamily="18" charset="0"/>
                        </a:rPr>
                        <a:t> Investment 2</a:t>
                      </a:r>
                    </a:p>
                  </a:txBody>
                  <a:tcPr horzOverflow="overflow">
                    <a:lnL cap="flat">
                      <a:noFill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 sz="20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buFont typeface="Palatino Linotype" pitchFamily="18" charset="0"/>
                        <a:defRPr sz="20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buFont typeface="Palatino Linotype" pitchFamily="18" charset="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buFontTx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 Linotype" pitchFamily="18" charset="0"/>
                        </a:rPr>
                        <a:t>$.07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buFontTx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 Linotype" pitchFamily="18" charset="0"/>
                        </a:rPr>
                        <a:t>$.03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 sz="20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buFont typeface="Palatino Linotype" pitchFamily="18" charset="0"/>
                        <a:defRPr sz="20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buFont typeface="Palatino Linotype" pitchFamily="18" charset="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buFontTx/>
                        <a:buNone/>
                        <a:tabLst/>
                      </a:pPr>
                      <a:endParaRPr kumimoji="0" lang="en-US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alatino Linotype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016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 sz="20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buFont typeface="Palatino Linotype" pitchFamily="18" charset="0"/>
                        <a:defRPr sz="20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buFont typeface="Palatino Linotype" pitchFamily="18" charset="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buFontTx/>
                        <a:buNone/>
                        <a:tabLst/>
                      </a:pPr>
                      <a:r>
                        <a:rPr kumimoji="0" lang="en-US" altLang="en-US" sz="1800" b="0" i="0" u="sng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 Linotype" pitchFamily="18" charset="0"/>
                        </a:rPr>
                        <a:t>Gain on Sale</a:t>
                      </a:r>
                    </a:p>
                  </a:txBody>
                  <a:tcPr horzOverflow="overflow">
                    <a:lnL cap="flat">
                      <a:noFill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 sz="20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buFont typeface="Palatino Linotype" pitchFamily="18" charset="0"/>
                        <a:defRPr sz="20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buFont typeface="Palatino Linotype" pitchFamily="18" charset="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buFontTx/>
                        <a:buNone/>
                        <a:tabLst/>
                      </a:pPr>
                      <a:endParaRPr kumimoji="0" lang="en-US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alatino Linotype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 sz="20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buFont typeface="Palatino Linotype" pitchFamily="18" charset="0"/>
                        <a:defRPr sz="20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buFont typeface="Palatino Linotype" pitchFamily="18" charset="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buFontTx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 Linotype" pitchFamily="18" charset="0"/>
                        </a:rPr>
                        <a:t>$.05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620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 sz="20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buFont typeface="Palatino Linotype" pitchFamily="18" charset="0"/>
                        <a:defRPr sz="20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buFont typeface="Palatino Linotype" pitchFamily="18" charset="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buFontTx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 Linotype" pitchFamily="18" charset="0"/>
                        </a:rPr>
                        <a:t> Investment 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buFontTx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 Linotype" pitchFamily="18" charset="0"/>
                        </a:rPr>
                        <a:t> Investment 2</a:t>
                      </a:r>
                    </a:p>
                  </a:txBody>
                  <a:tcPr horzOverflow="overflow">
                    <a:lnL cap="flat">
                      <a:noFill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 sz="20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buFont typeface="Palatino Linotype" pitchFamily="18" charset="0"/>
                        <a:defRPr sz="20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buFont typeface="Palatino Linotype" pitchFamily="18" charset="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buFontTx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 Linotype" pitchFamily="18" charset="0"/>
                        </a:rPr>
                        <a:t>$.03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buFontTx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 Linotype" pitchFamily="18" charset="0"/>
                        </a:rPr>
                        <a:t>$.02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 sz="20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buFont typeface="Palatino Linotype" pitchFamily="18" charset="0"/>
                        <a:defRPr sz="20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buFont typeface="Palatino Linotype" pitchFamily="18" charset="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buFontTx/>
                        <a:buNone/>
                        <a:tabLst/>
                      </a:pPr>
                      <a:endParaRPr kumimoji="0" lang="en-US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alatino Linotype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667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 sz="20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buFont typeface="Palatino Linotype" pitchFamily="18" charset="0"/>
                        <a:defRPr sz="20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buFont typeface="Palatino Linotype" pitchFamily="18" charset="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buFontTx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 Linotype" pitchFamily="18" charset="0"/>
                        </a:rPr>
                        <a:t>Adjusted Earnings per Share</a:t>
                      </a:r>
                    </a:p>
                  </a:txBody>
                  <a:tcPr horzOverflow="overflow">
                    <a:lnL cap="flat">
                      <a:noFill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 sz="20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buFont typeface="Palatino Linotype" pitchFamily="18" charset="0"/>
                        <a:defRPr sz="20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buFont typeface="Palatino Linotype" pitchFamily="18" charset="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buFontTx/>
                        <a:buNone/>
                        <a:tabLst/>
                      </a:pPr>
                      <a:endParaRPr kumimoji="0" lang="en-US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alatino Linotype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 sz="20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buFont typeface="Palatino Linotype" pitchFamily="18" charset="0"/>
                        <a:defRPr sz="20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buFont typeface="Palatino Linotype" pitchFamily="18" charset="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buFontTx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 Linotype" pitchFamily="18" charset="0"/>
                        </a:rPr>
                        <a:t>$.03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73" name="Rectangle 9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Balance Sheet Highlights</a:t>
            </a:r>
          </a:p>
        </p:txBody>
      </p:sp>
      <p:sp>
        <p:nvSpPr>
          <p:cNvPr id="11272" name="Rectangle 8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/>
              <a:t>Reduced debt by more than 10%</a:t>
            </a:r>
          </a:p>
          <a:p>
            <a:r>
              <a:rPr lang="en-US" altLang="en-US"/>
              <a:t>Anticipate profits from sales of ancillary subsidiaries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Innovation and Marketing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/>
              <a:t>3 new products/services in Research and Development</a:t>
            </a:r>
          </a:p>
          <a:p>
            <a:r>
              <a:rPr lang="en-US" altLang="en-US"/>
              <a:t>Rollout planned for new division</a:t>
            </a:r>
          </a:p>
          <a:p>
            <a:r>
              <a:rPr lang="en-US" altLang="en-US"/>
              <a:t>Campaigns targeting new markets</a:t>
            </a:r>
          </a:p>
          <a:p>
            <a:endParaRPr lang="en-US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Summary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/>
              <a:t>Additional capital flow anticipated in 3</a:t>
            </a:r>
            <a:r>
              <a:rPr lang="en-US" altLang="en-US" baseline="30000"/>
              <a:t>rd</a:t>
            </a:r>
            <a:r>
              <a:rPr lang="en-US" altLang="en-US"/>
              <a:t> Quarter</a:t>
            </a:r>
          </a:p>
          <a:p>
            <a:r>
              <a:rPr lang="en-US" altLang="en-US"/>
              <a:t>Development, marketing key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anded">
  <a:themeElements>
    <a:clrScheme name="Banded">
      <a:dk1>
        <a:srgbClr val="2C2C2C"/>
      </a:dk1>
      <a:lt1>
        <a:srgbClr val="FFFFFF"/>
      </a:lt1>
      <a:dk2>
        <a:srgbClr val="099BDD"/>
      </a:dk2>
      <a:lt2>
        <a:srgbClr val="F2F2F2"/>
      </a:lt2>
      <a:accent1>
        <a:srgbClr val="FFC000"/>
      </a:accent1>
      <a:accent2>
        <a:srgbClr val="A5D028"/>
      </a:accent2>
      <a:accent3>
        <a:srgbClr val="08CC78"/>
      </a:accent3>
      <a:accent4>
        <a:srgbClr val="F24099"/>
      </a:accent4>
      <a:accent5>
        <a:srgbClr val="828288"/>
      </a:accent5>
      <a:accent6>
        <a:srgbClr val="F56617"/>
      </a:accent6>
      <a:hlink>
        <a:srgbClr val="005DBA"/>
      </a:hlink>
      <a:folHlink>
        <a:srgbClr val="6C606A"/>
      </a:folHlink>
    </a:clrScheme>
    <a:fontScheme name="Banded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Banded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120000"/>
                <a:lumMod val="107000"/>
              </a:schemeClr>
            </a:gs>
            <a:gs pos="50000">
              <a:schemeClr val="phClr">
                <a:tint val="70000"/>
                <a:satMod val="124000"/>
                <a:lumMod val="103000"/>
              </a:schemeClr>
            </a:gs>
            <a:gs pos="100000">
              <a:schemeClr val="phClr">
                <a:tint val="85000"/>
                <a:satMod val="12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5000"/>
                <a:shade val="98000"/>
                <a:satMod val="110000"/>
                <a:lumMod val="103000"/>
              </a:schemeClr>
            </a:gs>
            <a:gs pos="50000">
              <a:schemeClr val="phClr">
                <a:shade val="85000"/>
                <a:satMod val="105000"/>
                <a:lumMod val="100000"/>
              </a:schemeClr>
            </a:gs>
            <a:gs pos="100000">
              <a:schemeClr val="phClr">
                <a:shade val="60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5875" dir="5400000" algn="ctr" rotWithShape="0">
              <a:srgbClr val="000000">
                <a:alpha val="68000"/>
              </a:srgbClr>
            </a:outerShdw>
          </a:effectLst>
        </a:effectStyle>
        <a:effectStyle>
          <a:effectLst>
            <a:outerShdw blurRad="88900" dist="2794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/>
              <a:schemeClr val="phClr">
                <a:shade val="91000"/>
                <a:satMod val="105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100000"/>
                <a:shade val="0"/>
                <a:satMod val="100000"/>
              </a:schemeClr>
            </a:gs>
            <a:gs pos="100000">
              <a:schemeClr val="phClr">
                <a:shade val="100000"/>
                <a:satMod val="10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nded" id="{98DFF888-2449-4D28-977C-6306C017633E}" vid="{9792607F-9579-4224-82FF-9C88C3E1E53D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Banded</Template>
  <TotalTime>20</TotalTime>
  <Words>287</Words>
  <PresentationFormat>On-screen Show (4:3)</PresentationFormat>
  <Paragraphs>105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5" baseType="lpstr">
      <vt:lpstr>Arial</vt:lpstr>
      <vt:lpstr>Calibri</vt:lpstr>
      <vt:lpstr>Century Gothic</vt:lpstr>
      <vt:lpstr>Corbel</vt:lpstr>
      <vt:lpstr>Palatino Linotype</vt:lpstr>
      <vt:lpstr>Wingdings</vt:lpstr>
      <vt:lpstr>Banded</vt:lpstr>
      <vt:lpstr>Quarterly Results</vt:lpstr>
      <vt:lpstr>National Q1 Sales Overview</vt:lpstr>
      <vt:lpstr>National Q1 Sales Details (West)</vt:lpstr>
      <vt:lpstr>National Q1 Sales Details (East)</vt:lpstr>
      <vt:lpstr>Earnings Reconciliation</vt:lpstr>
      <vt:lpstr>Balance Sheet Highlights</vt:lpstr>
      <vt:lpstr>Innovation and Marketing</vt:lpstr>
      <vt:lpstr>Summary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2015-04-29T12:15:35Z</dcterms:created>
  <dcterms:modified xsi:type="dcterms:W3CDTF">2015-08-10T16:11:21Z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TC010197761033</vt:lpwstr>
  </property>
</Properties>
</file>