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16" r:id="rId2"/>
  </p:sldMasterIdLst>
  <p:notesMasterIdLst>
    <p:notesMasterId r:id="rId12"/>
  </p:notesMasterIdLst>
  <p:handoutMasterIdLst>
    <p:handoutMasterId r:id="rId13"/>
  </p:handoutMasterIdLst>
  <p:sldIdLst>
    <p:sldId id="256" r:id="rId3"/>
    <p:sldId id="257" r:id="rId4"/>
    <p:sldId id="258" r:id="rId5"/>
    <p:sldId id="265" r:id="rId6"/>
    <p:sldId id="259" r:id="rId7"/>
    <p:sldId id="260" r:id="rId8"/>
    <p:sldId id="261" r:id="rId9"/>
    <p:sldId id="263" r:id="rId10"/>
    <p:sldId id="264" r:id="rId11"/>
  </p:sldIdLst>
  <p:sldSz cx="9144000" cy="6858000" type="screen4x3"/>
  <p:notesSz cx="7102475" cy="89916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uth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00"/>
    <a:srgbClr val="6699FF"/>
    <a:srgbClr val="9999FF"/>
    <a:srgbClr val="003399"/>
    <a:srgbClr val="336699"/>
    <a:srgbClr val="008080"/>
    <a:srgbClr val="FF0000"/>
    <a:srgbClr val="9604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579" autoAdjust="0"/>
  </p:normalViewPr>
  <p:slideViewPr>
    <p:cSldViewPr>
      <p:cViewPr varScale="1">
        <p:scale>
          <a:sx n="109" d="100"/>
          <a:sy n="109" d="100"/>
        </p:scale>
        <p:origin x="126" y="3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163" cy="449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4313" y="0"/>
            <a:ext cx="3078162" cy="449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542338"/>
            <a:ext cx="3078163" cy="449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4313" y="8542338"/>
            <a:ext cx="3078162" cy="449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fld id="{F6168EAF-C73D-4C5C-8DA9-0A27C64E7F4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8693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163" cy="449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4313" y="0"/>
            <a:ext cx="3078162" cy="449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303338" y="674688"/>
            <a:ext cx="4495800" cy="33718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53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7738" y="4270375"/>
            <a:ext cx="5207000" cy="4046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542338"/>
            <a:ext cx="3078163" cy="449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4313" y="8542338"/>
            <a:ext cx="3078162" cy="449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fld id="{93695B57-D6C6-4C3E-8F47-68C7BB5E64E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152974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609600"/>
            <a:ext cx="7924800" cy="1143000"/>
          </a:xfrm>
        </p:spPr>
        <p:txBody>
          <a:bodyPr/>
          <a:lstStyle>
            <a:lvl1pPr>
              <a:defRPr sz="44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1981200"/>
            <a:ext cx="6400800" cy="609600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US" noProof="0" dirty="0" smtClean="0"/>
          </a:p>
        </p:txBody>
      </p:sp>
      <p:sp>
        <p:nvSpPr>
          <p:cNvPr id="1003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solidFill>
                  <a:schemeClr val="bg1"/>
                </a:solidFill>
                <a:latin typeface="+mn-lt"/>
              </a:defRPr>
            </a:lvl1pPr>
          </a:lstStyle>
          <a:p>
            <a:fld id="{F6EA6C7B-2AAC-4E99-8243-1BC11AA93915}" type="datetime1">
              <a:rPr lang="en-US" smtClean="0"/>
              <a:pPr/>
              <a:t>7/23/2015</a:t>
            </a:fld>
            <a:endParaRPr lang="en-US"/>
          </a:p>
        </p:txBody>
      </p:sp>
      <p:sp>
        <p:nvSpPr>
          <p:cNvPr id="1003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[Project Name]</a:t>
            </a:r>
            <a:endParaRPr lang="en-US" dirty="0"/>
          </a:p>
        </p:txBody>
      </p:sp>
      <p:sp>
        <p:nvSpPr>
          <p:cNvPr id="10035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6715BA7-EDC6-455F-A4B7-3BA2722A71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102664E-4CE3-445B-8B2F-A95623935C9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9631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228600"/>
            <a:ext cx="2152650" cy="5867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228600"/>
            <a:ext cx="6305550" cy="586740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549C214-0DF8-4760-8580-9E30D00875C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0810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610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304800" y="1524000"/>
            <a:ext cx="8610600" cy="4572000"/>
          </a:xfrm>
        </p:spPr>
        <p:txBody>
          <a:bodyPr/>
          <a:lstStyle/>
          <a:p>
            <a:r>
              <a:rPr lang="en-US" smtClean="0"/>
              <a:t>Click icon to add table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1D328A14-1B17-418A-B05D-DE097A2E4CD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5164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610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1524000"/>
            <a:ext cx="4229100" cy="45720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524000"/>
            <a:ext cx="4229100" cy="45720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A1AD8EBC-3CFD-44F4-AFCA-D54CB0FAA98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06178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6106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295400"/>
            <a:ext cx="79248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35A58E1-8250-493B-B884-70BDEFC0F62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0537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57C7EAB-DB46-43DF-8596-C2B52402404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9028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524000"/>
            <a:ext cx="42291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524000"/>
            <a:ext cx="42291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4BFF0FD-6449-44CE-BDCF-58F03D5849C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39875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DBE07A2-8F3F-43EA-8190-5C0F5DBCB12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0919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A41C57E-AD13-40F2-A81A-2F138F7616F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43046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2D6C088-08CC-415B-B66C-7FB9F355D4B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3788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D21AB4E-837D-4378-A7DF-B8058FB534E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45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3401597-B59A-4976-A029-868E98DEBDD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5475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228600"/>
            <a:ext cx="8610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524000"/>
            <a:ext cx="8610600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99335" name="Rectangle 7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fld id="{66DD9FD7-9A1E-43FC-866E-03D108BB7E2B}" type="datetime1">
              <a:rPr lang="en-US" sz="1400">
                <a:solidFill>
                  <a:schemeClr val="bg1"/>
                </a:solidFill>
                <a:latin typeface="+mn-lt"/>
              </a:rPr>
              <a:pPr eaLnBrk="1" hangingPunct="1"/>
              <a:t>7/23/2015</a:t>
            </a:fld>
            <a:endParaRPr lang="en-US" sz="14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99336" name="Rectangle 8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 hangingPunct="1"/>
            <a:r>
              <a:rPr lang="en-US" sz="1400" dirty="0">
                <a:solidFill>
                  <a:schemeClr val="bg1"/>
                </a:solidFill>
                <a:latin typeface="+mn-lt"/>
              </a:rPr>
              <a:t>[Project Name]</a:t>
            </a:r>
          </a:p>
        </p:txBody>
      </p:sp>
      <p:sp>
        <p:nvSpPr>
          <p:cNvPr id="99338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chemeClr val="bg1"/>
                </a:solidFill>
                <a:latin typeface="+mn-lt"/>
              </a:defRPr>
            </a:lvl1pPr>
          </a:lstStyle>
          <a:p>
            <a:fld id="{55F942D4-5753-465C-9BBC-A662EA664AF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20" r:id="rId4"/>
    <p:sldLayoutId id="2147483721" r:id="rId5"/>
    <p:sldLayoutId id="2147483722" r:id="rId6"/>
    <p:sldLayoutId id="2147483723" r:id="rId7"/>
    <p:sldLayoutId id="2147483724" r:id="rId8"/>
    <p:sldLayoutId id="2147483725" r:id="rId9"/>
    <p:sldLayoutId id="2147483726" r:id="rId10"/>
    <p:sldLayoutId id="2147483727" r:id="rId11"/>
    <p:sldLayoutId id="2147483728" r:id="rId12"/>
    <p:sldLayoutId id="2147483729" r:id="rId13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bg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bg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bg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bg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bg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bg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bg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bg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bg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59584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59584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59584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59584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/>
          <a:p>
            <a:fld id="{3B5DE68D-8A73-408E-B6FE-C7847D9C7EFD}" type="datetime1">
              <a:rPr lang="en-US"/>
              <a:pPr/>
              <a:t>7/23/2015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[Project Name]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9C600D03-77AA-4AA9-A06E-C1F80E202F17}" type="slidenum">
              <a:rPr lang="en-US"/>
              <a:pPr/>
              <a:t>1</a:t>
            </a:fld>
            <a:endParaRPr 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ctrTitle"/>
          </p:nvPr>
        </p:nvSpPr>
        <p:spPr>
          <a:xfrm>
            <a:off x="533400" y="609600"/>
            <a:ext cx="7924800" cy="1600200"/>
          </a:xfrm>
        </p:spPr>
        <p:txBody>
          <a:bodyPr/>
          <a:lstStyle/>
          <a:p>
            <a:r>
              <a:rPr lang="en-US" dirty="0"/>
              <a:t>[Project Name]</a:t>
            </a:r>
            <a:br>
              <a:rPr lang="en-US" dirty="0"/>
            </a:br>
            <a:r>
              <a:rPr lang="en-US" dirty="0"/>
              <a:t>Project Report</a:t>
            </a:r>
          </a:p>
        </p:txBody>
      </p:sp>
      <p:sp>
        <p:nvSpPr>
          <p:cNvPr id="5122" name="Rectangle 1026"/>
          <p:cNvSpPr>
            <a:spLocks noChangeArrowheads="1"/>
          </p:cNvSpPr>
          <p:nvPr/>
        </p:nvSpPr>
        <p:spPr bwMode="auto">
          <a:xfrm>
            <a:off x="1331913" y="5192713"/>
            <a:ext cx="6400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 hangingPunct="1">
              <a:spcBef>
                <a:spcPct val="20000"/>
              </a:spcBef>
            </a:pPr>
            <a:r>
              <a:rPr lang="en-US" sz="3200" dirty="0">
                <a:solidFill>
                  <a:schemeClr val="bg1"/>
                </a:solidFill>
              </a:rPr>
              <a:t>Prepared by: [Name]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Introduction</a:t>
            </a:r>
          </a:p>
        </p:txBody>
      </p:sp>
      <p:sp>
        <p:nvSpPr>
          <p:cNvPr id="20482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Objective</a:t>
            </a:r>
          </a:p>
          <a:p>
            <a:pPr lvl="1"/>
            <a:r>
              <a:rPr lang="en-US" dirty="0" smtClean="0"/>
              <a:t>The goal of this presentation</a:t>
            </a:r>
          </a:p>
          <a:p>
            <a:r>
              <a:rPr lang="en-US" dirty="0" smtClean="0"/>
              <a:t>Outcome</a:t>
            </a:r>
          </a:p>
          <a:p>
            <a:pPr lvl="1"/>
            <a:r>
              <a:rPr lang="en-US" dirty="0" smtClean="0"/>
              <a:t>The strategic decisions required to allow the project to move forward to the next phase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875E82-2762-4558-B715-E85E88661DC7}" type="slidenum">
              <a:rPr lang="en-US"/>
              <a:pPr/>
              <a:t>2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0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0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Agenda</a:t>
            </a:r>
          </a:p>
        </p:txBody>
      </p:sp>
      <p:sp>
        <p:nvSpPr>
          <p:cNvPr id="6151" name="Rectangle 7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Project Overview</a:t>
            </a:r>
          </a:p>
          <a:p>
            <a:r>
              <a:rPr lang="en-US" dirty="0"/>
              <a:t>Tasks Summary</a:t>
            </a:r>
          </a:p>
          <a:p>
            <a:r>
              <a:rPr lang="en-US" dirty="0"/>
              <a:t>Outstanding Risks and Issues</a:t>
            </a:r>
          </a:p>
          <a:p>
            <a:r>
              <a:rPr lang="en-US" dirty="0"/>
              <a:t>Project Budget, Schedule, &amp; Scope</a:t>
            </a:r>
          </a:p>
          <a:p>
            <a:r>
              <a:rPr lang="en-US" dirty="0"/>
              <a:t>Acceptance Review</a:t>
            </a:r>
          </a:p>
          <a:p>
            <a:r>
              <a:rPr lang="en-US" dirty="0"/>
              <a:t>Next Steps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64A7D1-023D-4736-B5EA-64EB864F16CF}" type="slidenum">
              <a:rPr lang="en-US"/>
              <a:pPr/>
              <a:t>3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1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1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1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1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1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61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1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Project Overview</a:t>
            </a:r>
          </a:p>
        </p:txBody>
      </p:sp>
      <p:sp>
        <p:nvSpPr>
          <p:cNvPr id="1044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Project description</a:t>
            </a:r>
          </a:p>
          <a:p>
            <a:pPr lvl="1"/>
            <a:r>
              <a:rPr lang="en-US" dirty="0" smtClean="0"/>
              <a:t>High-level project goals</a:t>
            </a:r>
          </a:p>
          <a:p>
            <a:pPr lvl="1"/>
            <a:r>
              <a:rPr lang="en-US" dirty="0" smtClean="0"/>
              <a:t>Project relationship to corporate goals</a:t>
            </a:r>
          </a:p>
          <a:p>
            <a:pPr lvl="1"/>
            <a:r>
              <a:rPr lang="en-US" dirty="0" smtClean="0"/>
              <a:t>Timeline</a:t>
            </a:r>
          </a:p>
          <a:p>
            <a:r>
              <a:rPr lang="en-US" dirty="0" smtClean="0"/>
              <a:t>Short project status update</a:t>
            </a:r>
          </a:p>
          <a:p>
            <a:r>
              <a:rPr lang="en-US" dirty="0" smtClean="0"/>
              <a:t>Project team introduction and commendations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A3116-33C1-4C62-9287-E2817059324B}" type="slidenum">
              <a:rPr lang="en-US"/>
              <a:pPr/>
              <a:t>4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4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4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044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044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044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044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51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D31184-BEE4-4749-8B2A-DC2F0A6A39C5}" type="slidenum">
              <a:rPr lang="en-US"/>
              <a:pPr/>
              <a:t>5</a:t>
            </a:fld>
            <a:endParaRPr lang="en-US"/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Tasks Summary</a:t>
            </a:r>
          </a:p>
        </p:txBody>
      </p:sp>
      <p:sp>
        <p:nvSpPr>
          <p:cNvPr id="7308" name="Rectangle 140"/>
          <p:cNvSpPr>
            <a:spLocks noGrp="1" noChangeArrowheads="1"/>
          </p:cNvSpPr>
          <p:nvPr>
            <p:ph type="tbl" idx="1"/>
          </p:nvPr>
        </p:nvSpPr>
        <p:spPr/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8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Outstanding Risks and Issues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Project Risks</a:t>
            </a:r>
          </a:p>
          <a:p>
            <a:pPr lvl="1"/>
            <a:r>
              <a:rPr lang="en-US" dirty="0" smtClean="0"/>
              <a:t>This phase</a:t>
            </a:r>
          </a:p>
          <a:p>
            <a:pPr lvl="2"/>
            <a:r>
              <a:rPr lang="en-US" dirty="0" smtClean="0"/>
              <a:t>Risk description and resolution</a:t>
            </a:r>
          </a:p>
          <a:p>
            <a:pPr lvl="2"/>
            <a:r>
              <a:rPr lang="en-US" dirty="0" smtClean="0"/>
              <a:t>Risk description and resolution</a:t>
            </a:r>
          </a:p>
          <a:p>
            <a:pPr lvl="1"/>
            <a:r>
              <a:rPr lang="en-US" dirty="0" smtClean="0"/>
              <a:t>Next phase</a:t>
            </a:r>
          </a:p>
          <a:p>
            <a:pPr lvl="2"/>
            <a:r>
              <a:rPr lang="en-US" dirty="0" smtClean="0"/>
              <a:t>Risk description and resolution</a:t>
            </a:r>
          </a:p>
          <a:p>
            <a:pPr lvl="2"/>
            <a:r>
              <a:rPr lang="en-US" dirty="0" smtClean="0"/>
              <a:t>Risk description and resolution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Project Issues</a:t>
            </a:r>
          </a:p>
          <a:p>
            <a:pPr lvl="1"/>
            <a:r>
              <a:rPr lang="en-US" dirty="0" smtClean="0"/>
              <a:t>This phase</a:t>
            </a:r>
          </a:p>
          <a:p>
            <a:pPr lvl="2"/>
            <a:r>
              <a:rPr lang="en-US" dirty="0" smtClean="0"/>
              <a:t>Issue description and resolution</a:t>
            </a:r>
          </a:p>
          <a:p>
            <a:pPr lvl="2"/>
            <a:r>
              <a:rPr lang="en-US" dirty="0" smtClean="0"/>
              <a:t>Issue description and resolution</a:t>
            </a:r>
          </a:p>
          <a:p>
            <a:pPr lvl="1"/>
            <a:r>
              <a:rPr lang="en-US" dirty="0" smtClean="0"/>
              <a:t>Next phase</a:t>
            </a:r>
          </a:p>
          <a:p>
            <a:pPr lvl="2"/>
            <a:r>
              <a:rPr lang="en-US" dirty="0" smtClean="0"/>
              <a:t>Issue description and resolution</a:t>
            </a:r>
          </a:p>
          <a:p>
            <a:pPr lvl="2"/>
            <a:r>
              <a:rPr lang="en-US" dirty="0" smtClean="0"/>
              <a:t>Issue description and resolution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8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ED1B68-2D9E-4D89-AFE4-EFAF273A37D3}" type="slidenum">
              <a:rPr lang="en-US"/>
              <a:pPr/>
              <a:t>6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62787B-CB1B-4069-AE4B-868DAD60BBA9}" type="slidenum">
              <a:rPr lang="en-US"/>
              <a:pPr/>
              <a:t>7</a:t>
            </a:fld>
            <a:endParaRPr lang="en-US"/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8534400" cy="1143000"/>
          </a:xfrm>
        </p:spPr>
        <p:txBody>
          <a:bodyPr/>
          <a:lstStyle/>
          <a:p>
            <a:r>
              <a:rPr lang="en-US" sz="3600"/>
              <a:t>Project Budget, Schedule, &amp; Scope</a:t>
            </a:r>
          </a:p>
        </p:txBody>
      </p:sp>
      <p:sp>
        <p:nvSpPr>
          <p:cNvPr id="9229" name="Text Box 13"/>
          <p:cNvSpPr txBox="1">
            <a:spLocks noChangeArrowheads="1"/>
          </p:cNvSpPr>
          <p:nvPr/>
        </p:nvSpPr>
        <p:spPr bwMode="auto">
          <a:xfrm>
            <a:off x="2716213" y="5573713"/>
            <a:ext cx="131603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9236" name="Text Box 20"/>
          <p:cNvSpPr txBox="1">
            <a:spLocks noChangeArrowheads="1"/>
          </p:cNvSpPr>
          <p:nvPr/>
        </p:nvSpPr>
        <p:spPr bwMode="auto">
          <a:xfrm>
            <a:off x="6934200" y="3200400"/>
            <a:ext cx="18288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dirty="0">
                <a:solidFill>
                  <a:schemeClr val="bg1"/>
                </a:solidFill>
              </a:rPr>
              <a:t>Scope changes from last project review</a:t>
            </a:r>
          </a:p>
        </p:txBody>
      </p:sp>
      <p:sp>
        <p:nvSpPr>
          <p:cNvPr id="9237" name="Text Box 21"/>
          <p:cNvSpPr txBox="1">
            <a:spLocks noChangeArrowheads="1"/>
          </p:cNvSpPr>
          <p:nvPr/>
        </p:nvSpPr>
        <p:spPr bwMode="auto">
          <a:xfrm>
            <a:off x="4064000" y="4963180"/>
            <a:ext cx="27940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75000"/>
              </a:lnSpc>
              <a:spcBef>
                <a:spcPct val="50000"/>
              </a:spcBef>
              <a:buFontTx/>
              <a:buChar char="•"/>
            </a:pPr>
            <a:r>
              <a:rPr lang="en-US" sz="1400" dirty="0">
                <a:solidFill>
                  <a:schemeClr val="bg1"/>
                </a:solidFill>
              </a:rPr>
              <a:t> Actual vs. Baseline Variance</a:t>
            </a:r>
          </a:p>
          <a:p>
            <a:pPr>
              <a:lnSpc>
                <a:spcPct val="75000"/>
              </a:lnSpc>
              <a:spcBef>
                <a:spcPct val="50000"/>
              </a:spcBef>
              <a:buFontTx/>
              <a:buChar char="•"/>
            </a:pPr>
            <a:r>
              <a:rPr lang="en-US" sz="1400" dirty="0">
                <a:solidFill>
                  <a:schemeClr val="bg1"/>
                </a:solidFill>
              </a:rPr>
              <a:t> Project file link for more info</a:t>
            </a:r>
          </a:p>
        </p:txBody>
      </p:sp>
      <p:sp>
        <p:nvSpPr>
          <p:cNvPr id="9238" name="Text Box 22"/>
          <p:cNvSpPr txBox="1">
            <a:spLocks noChangeArrowheads="1"/>
          </p:cNvSpPr>
          <p:nvPr/>
        </p:nvSpPr>
        <p:spPr bwMode="auto">
          <a:xfrm>
            <a:off x="4064000" y="1447800"/>
            <a:ext cx="28702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75000"/>
              </a:lnSpc>
              <a:spcBef>
                <a:spcPct val="50000"/>
              </a:spcBef>
              <a:buFontTx/>
              <a:buChar char="•"/>
            </a:pPr>
            <a:r>
              <a:rPr lang="en-US" sz="1400" dirty="0">
                <a:solidFill>
                  <a:schemeClr val="bg1"/>
                </a:solidFill>
              </a:rPr>
              <a:t> Actual vs. Baseline Variance</a:t>
            </a:r>
          </a:p>
          <a:p>
            <a:pPr>
              <a:lnSpc>
                <a:spcPct val="75000"/>
              </a:lnSpc>
              <a:spcBef>
                <a:spcPct val="50000"/>
              </a:spcBef>
              <a:buFontTx/>
              <a:buChar char="•"/>
            </a:pPr>
            <a:r>
              <a:rPr lang="en-US" sz="1400" dirty="0">
                <a:solidFill>
                  <a:schemeClr val="bg1"/>
                </a:solidFill>
              </a:rPr>
              <a:t> Cost overrun explanations</a:t>
            </a:r>
          </a:p>
        </p:txBody>
      </p:sp>
      <p:grpSp>
        <p:nvGrpSpPr>
          <p:cNvPr id="9253" name="Group 37"/>
          <p:cNvGrpSpPr>
            <a:grpSpLocks/>
          </p:cNvGrpSpPr>
          <p:nvPr/>
        </p:nvGrpSpPr>
        <p:grpSpPr bwMode="auto">
          <a:xfrm>
            <a:off x="1828800" y="1219200"/>
            <a:ext cx="4927600" cy="4483100"/>
            <a:chOff x="1168" y="776"/>
            <a:chExt cx="3104" cy="2824"/>
          </a:xfrm>
        </p:grpSpPr>
        <p:grpSp>
          <p:nvGrpSpPr>
            <p:cNvPr id="9239" name="Group 23"/>
            <p:cNvGrpSpPr>
              <a:grpSpLocks/>
            </p:cNvGrpSpPr>
            <p:nvPr/>
          </p:nvGrpSpPr>
          <p:grpSpPr bwMode="auto">
            <a:xfrm>
              <a:off x="1168" y="776"/>
              <a:ext cx="3104" cy="2824"/>
              <a:chOff x="1168" y="776"/>
              <a:chExt cx="3104" cy="2824"/>
            </a:xfrm>
          </p:grpSpPr>
          <p:sp>
            <p:nvSpPr>
              <p:cNvPr id="9240" name="AutoShape 24"/>
              <p:cNvSpPr>
                <a:spLocks noChangeAspect="1" noChangeArrowheads="1"/>
              </p:cNvSpPr>
              <p:nvPr/>
            </p:nvSpPr>
            <p:spPr bwMode="auto">
              <a:xfrm rot="-1821285">
                <a:off x="1168" y="1104"/>
                <a:ext cx="1942" cy="1676"/>
              </a:xfrm>
              <a:prstGeom prst="triangle">
                <a:avLst>
                  <a:gd name="adj" fmla="val 50000"/>
                </a:avLst>
              </a:prstGeom>
              <a:solidFill>
                <a:schemeClr val="bg1">
                  <a:lumMod val="60000"/>
                  <a:lumOff val="40000"/>
                </a:schemeClr>
              </a:solidFill>
              <a:ln w="9525">
                <a:solidFill>
                  <a:schemeClr val="bg1">
                    <a:lumMod val="75000"/>
                  </a:schemeClr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endParaRPr lang="en-US" sz="2800" b="1"/>
              </a:p>
            </p:txBody>
          </p:sp>
          <p:sp>
            <p:nvSpPr>
              <p:cNvPr id="9241" name="AutoShape 25"/>
              <p:cNvSpPr>
                <a:spLocks noChangeArrowheads="1"/>
              </p:cNvSpPr>
              <p:nvPr/>
            </p:nvSpPr>
            <p:spPr bwMode="auto">
              <a:xfrm>
                <a:off x="3120" y="1872"/>
                <a:ext cx="1152" cy="576"/>
              </a:xfrm>
              <a:prstGeom prst="flowChartAlternateProcess">
                <a:avLst/>
              </a:prstGeom>
              <a:solidFill>
                <a:schemeClr val="tx1">
                  <a:lumMod val="75000"/>
                </a:schemeClr>
              </a:solidFill>
              <a:ln w="9525" algn="ctr">
                <a:solidFill>
                  <a:schemeClr val="tx1">
                    <a:lumMod val="50000"/>
                  </a:schemeClr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b="1" dirty="0">
                    <a:solidFill>
                      <a:schemeClr val="bg2"/>
                    </a:solidFill>
                  </a:rPr>
                  <a:t>Scope Mgmt.</a:t>
                </a:r>
              </a:p>
            </p:txBody>
          </p:sp>
          <p:sp>
            <p:nvSpPr>
              <p:cNvPr id="9242" name="AutoShape 26"/>
              <p:cNvSpPr>
                <a:spLocks noChangeArrowheads="1"/>
              </p:cNvSpPr>
              <p:nvPr/>
            </p:nvSpPr>
            <p:spPr bwMode="auto">
              <a:xfrm>
                <a:off x="1344" y="3024"/>
                <a:ext cx="1152" cy="576"/>
              </a:xfrm>
              <a:prstGeom prst="flowChartAlternateProcess">
                <a:avLst/>
              </a:prstGeom>
              <a:solidFill>
                <a:schemeClr val="tx1">
                  <a:lumMod val="75000"/>
                </a:schemeClr>
              </a:solidFill>
              <a:ln w="9525" algn="ctr">
                <a:solidFill>
                  <a:schemeClr val="tx1">
                    <a:lumMod val="50000"/>
                  </a:schemeClr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b="1">
                    <a:solidFill>
                      <a:schemeClr val="bg2"/>
                    </a:solidFill>
                  </a:rPr>
                  <a:t>Schedule</a:t>
                </a:r>
              </a:p>
            </p:txBody>
          </p:sp>
          <p:sp>
            <p:nvSpPr>
              <p:cNvPr id="9243" name="AutoShape 27"/>
              <p:cNvSpPr>
                <a:spLocks noChangeArrowheads="1"/>
              </p:cNvSpPr>
              <p:nvPr/>
            </p:nvSpPr>
            <p:spPr bwMode="auto">
              <a:xfrm>
                <a:off x="1248" y="776"/>
                <a:ext cx="1152" cy="576"/>
              </a:xfrm>
              <a:prstGeom prst="flowChartAlternateProcess">
                <a:avLst/>
              </a:prstGeom>
              <a:solidFill>
                <a:schemeClr val="tx1">
                  <a:lumMod val="75000"/>
                </a:schemeClr>
              </a:solidFill>
              <a:ln w="9525" algn="ctr">
                <a:solidFill>
                  <a:schemeClr val="tx1">
                    <a:lumMod val="50000"/>
                  </a:schemeClr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b="1">
                    <a:solidFill>
                      <a:schemeClr val="bg2"/>
                    </a:solidFill>
                  </a:rPr>
                  <a:t>Budget</a:t>
                </a:r>
              </a:p>
              <a:p>
                <a:pPr algn="ctr"/>
                <a:r>
                  <a:rPr lang="en-US" b="1">
                    <a:solidFill>
                      <a:schemeClr val="bg2"/>
                    </a:solidFill>
                  </a:rPr>
                  <a:t>Cost</a:t>
                </a:r>
              </a:p>
            </p:txBody>
          </p:sp>
        </p:grpSp>
        <p:sp>
          <p:nvSpPr>
            <p:cNvPr id="9252" name="Rectangle 36"/>
            <p:cNvSpPr>
              <a:spLocks noChangeArrowheads="1"/>
            </p:cNvSpPr>
            <p:nvPr/>
          </p:nvSpPr>
          <p:spPr bwMode="auto">
            <a:xfrm>
              <a:off x="1851" y="1824"/>
              <a:ext cx="1054" cy="6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sz="3200" b="1">
                  <a:solidFill>
                    <a:srgbClr val="000000"/>
                  </a:solidFill>
                </a:rPr>
                <a:t>Project </a:t>
              </a:r>
            </a:p>
            <a:p>
              <a:pPr algn="ctr"/>
              <a:r>
                <a:rPr lang="en-US" sz="3200" b="1">
                  <a:solidFill>
                    <a:srgbClr val="000000"/>
                  </a:solidFill>
                </a:rPr>
                <a:t>Status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9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9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36" grpId="0"/>
      <p:bldP spid="9237" grpId="0"/>
      <p:bldP spid="923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0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Acceptance Review</a:t>
            </a:r>
          </a:p>
        </p:txBody>
      </p:sp>
      <p:sp>
        <p:nvSpPr>
          <p:cNvPr id="21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33BA54-1EB1-4118-AEC4-21D18BE4B248}" type="slidenum">
              <a:rPr lang="en-US"/>
              <a:pPr/>
              <a:t>8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Customer</a:t>
            </a:r>
          </a:p>
          <a:p>
            <a:pPr lvl="1"/>
            <a:r>
              <a:rPr lang="en-US" dirty="0" smtClean="0"/>
              <a:t>Acceptance status</a:t>
            </a:r>
          </a:p>
          <a:p>
            <a:pPr lvl="1"/>
            <a:r>
              <a:rPr lang="en-US" dirty="0" smtClean="0"/>
              <a:t>Customer concerns</a:t>
            </a:r>
          </a:p>
          <a:p>
            <a:pPr lvl="1"/>
            <a:r>
              <a:rPr lang="en-US" dirty="0" smtClean="0"/>
              <a:t>Customer changes</a:t>
            </a:r>
          </a:p>
          <a:p>
            <a:r>
              <a:rPr lang="en-US" dirty="0" smtClean="0"/>
              <a:t>Steering Committee</a:t>
            </a:r>
          </a:p>
          <a:p>
            <a:pPr lvl="1"/>
            <a:r>
              <a:rPr lang="en-US" dirty="0" smtClean="0"/>
              <a:t>Acceptance status</a:t>
            </a:r>
          </a:p>
          <a:p>
            <a:pPr lvl="1"/>
            <a:r>
              <a:rPr lang="en-US" dirty="0" smtClean="0"/>
              <a:t>Strategy concerns (e.g., scope, budget, and schedule)</a:t>
            </a:r>
          </a:p>
          <a:p>
            <a:r>
              <a:rPr lang="en-US" dirty="0" smtClean="0"/>
              <a:t>Project Team</a:t>
            </a:r>
          </a:p>
          <a:p>
            <a:pPr lvl="1"/>
            <a:r>
              <a:rPr lang="en-US" dirty="0" smtClean="0"/>
              <a:t>Acceptance status</a:t>
            </a:r>
          </a:p>
          <a:p>
            <a:pPr lvl="1"/>
            <a:r>
              <a:rPr lang="en-US" dirty="0" smtClean="0"/>
              <a:t>Resource issues</a:t>
            </a:r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4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 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Open issues</a:t>
            </a:r>
          </a:p>
          <a:p>
            <a:r>
              <a:rPr lang="en-US" dirty="0" smtClean="0"/>
              <a:t>Summary of acceptance</a:t>
            </a:r>
          </a:p>
          <a:p>
            <a:r>
              <a:rPr lang="en-US" dirty="0" smtClean="0"/>
              <a:t>Next phase</a:t>
            </a:r>
          </a:p>
          <a:p>
            <a:pPr lvl="1"/>
            <a:r>
              <a:rPr lang="en-US" dirty="0" smtClean="0"/>
              <a:t>High-level discussion of next project phase</a:t>
            </a:r>
          </a:p>
          <a:p>
            <a:pPr lvl="1"/>
            <a:r>
              <a:rPr lang="en-US" dirty="0" smtClean="0"/>
              <a:t>Date for next project status review</a:t>
            </a:r>
          </a:p>
          <a:p>
            <a:pPr lvl="1"/>
            <a:r>
              <a:rPr lang="en-US" dirty="0" smtClean="0"/>
              <a:t>Confirmation of audience acceptance of next task plans</a:t>
            </a:r>
          </a:p>
        </p:txBody>
      </p:sp>
      <p:sp>
        <p:nvSpPr>
          <p:cNvPr id="2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7EFE7C-BA93-44EB-B506-3B3D8A515D57}" type="slidenum">
              <a:rPr lang="en-US"/>
              <a:pPr/>
              <a:t>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0064580">
  <a:themeElements>
    <a:clrScheme name="Project Report">
      <a:dk1>
        <a:srgbClr val="3E3E5C"/>
      </a:dk1>
      <a:lt1>
        <a:srgbClr val="FFFFFF"/>
      </a:lt1>
      <a:dk2>
        <a:srgbClr val="595841"/>
      </a:dk2>
      <a:lt2>
        <a:srgbClr val="FFFFFF"/>
      </a:lt2>
      <a:accent1>
        <a:srgbClr val="60597B"/>
      </a:accent1>
      <a:accent2>
        <a:srgbClr val="6666FF"/>
      </a:accent2>
      <a:accent3>
        <a:srgbClr val="B8B8CA"/>
      </a:accent3>
      <a:accent4>
        <a:srgbClr val="DADADA"/>
      </a:accent4>
      <a:accent5>
        <a:srgbClr val="B6B5BF"/>
      </a:accent5>
      <a:accent6>
        <a:srgbClr val="5C5CE7"/>
      </a:accent6>
      <a:hlink>
        <a:srgbClr val="99CCFF"/>
      </a:hlink>
      <a:folHlink>
        <a:srgbClr val="FFFF99"/>
      </a:folHlink>
    </a:clrScheme>
    <a:fontScheme name="ProjectRepor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rojectRepor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ctRepor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ctRepor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ctRepor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ctRepor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ctRepor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ctRepor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ctRepor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ctRepor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ctRepor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ctRepor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ctRepor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ctReport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3058542C-52D3-4451-A774-42EADF3B8E6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Project Report</Template>
  <TotalTime>0</TotalTime>
  <Words>243</Words>
  <PresentationFormat>On-screen Show (4:3)</PresentationFormat>
  <Paragraphs>79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Times New Roman</vt:lpstr>
      <vt:lpstr>10064580</vt:lpstr>
      <vt:lpstr>[Project Name] Project Report</vt:lpstr>
      <vt:lpstr>Introduction</vt:lpstr>
      <vt:lpstr>Agenda</vt:lpstr>
      <vt:lpstr>Project Overview</vt:lpstr>
      <vt:lpstr>Tasks Summary</vt:lpstr>
      <vt:lpstr>Outstanding Risks and Issues</vt:lpstr>
      <vt:lpstr>Project Budget, Schedule, &amp; Scope</vt:lpstr>
      <vt:lpstr>Acceptance Review</vt:lpstr>
      <vt:lpstr>Next Steps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lastPrinted>1601-01-01T00:00:00Z</cp:lastPrinted>
  <dcterms:created xsi:type="dcterms:W3CDTF">2015-07-23T16:20:09Z</dcterms:created>
  <dcterms:modified xsi:type="dcterms:W3CDTF">2015-07-23T16:36:18Z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TC100645801033</vt:lpwstr>
  </property>
</Properties>
</file>