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0"/>
  </p:handoutMasterIdLst>
  <p:sldIdLst>
    <p:sldId id="256" r:id="rId2"/>
    <p:sldId id="268" r:id="rId3"/>
    <p:sldId id="258" r:id="rId4"/>
    <p:sldId id="269" r:id="rId5"/>
    <p:sldId id="259" r:id="rId6"/>
    <p:sldId id="260" r:id="rId7"/>
    <p:sldId id="261" r:id="rId8"/>
    <p:sldId id="267" r:id="rId9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0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Sheet1!$B$2:$B$12</c:f>
              <c:numCache>
                <c:formatCode>"$"#,##0.00_);[Red]\("$"#,##0.00\)</c:formatCode>
                <c:ptCount val="11"/>
                <c:pt idx="0">
                  <c:v>547889</c:v>
                </c:pt>
                <c:pt idx="1">
                  <c:v>5747874</c:v>
                </c:pt>
                <c:pt idx="2">
                  <c:v>477456</c:v>
                </c:pt>
                <c:pt idx="3">
                  <c:v>4567813</c:v>
                </c:pt>
                <c:pt idx="4">
                  <c:v>245687</c:v>
                </c:pt>
                <c:pt idx="5">
                  <c:v>135795</c:v>
                </c:pt>
                <c:pt idx="6">
                  <c:v>1489446</c:v>
                </c:pt>
                <c:pt idx="7">
                  <c:v>8489464</c:v>
                </c:pt>
                <c:pt idx="8">
                  <c:v>4648789</c:v>
                </c:pt>
                <c:pt idx="9">
                  <c:v>456487</c:v>
                </c:pt>
                <c:pt idx="10">
                  <c:v>4546687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1-4C53-90EA-0FEA944D8F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 Goal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122</c:v>
                </c:pt>
                <c:pt idx="1">
                  <c:v>126</c:v>
                </c:pt>
                <c:pt idx="2">
                  <c:v>133</c:v>
                </c:pt>
                <c:pt idx="3">
                  <c:v>139</c:v>
                </c:pt>
                <c:pt idx="4">
                  <c:v>166</c:v>
                </c:pt>
                <c:pt idx="5">
                  <c:v>194</c:v>
                </c:pt>
                <c:pt idx="6">
                  <c:v>263</c:v>
                </c:pt>
                <c:pt idx="7">
                  <c:v>278</c:v>
                </c:pt>
                <c:pt idx="8">
                  <c:v>279</c:v>
                </c:pt>
                <c:pt idx="9">
                  <c:v>294</c:v>
                </c:pt>
                <c:pt idx="10">
                  <c:v>299</c:v>
                </c:pt>
              </c:numCache>
            </c:numRef>
          </c:cat>
          <c:val>
            <c:numRef>
              <c:f>Sheet1!$C$2:$C$12</c:f>
              <c:numCache>
                <c:formatCode>"$"#,##0.00_);[Red]\("$"#,##0.00\)</c:formatCode>
                <c:ptCount val="11"/>
                <c:pt idx="0">
                  <c:v>2547462</c:v>
                </c:pt>
                <c:pt idx="1">
                  <c:v>5478965</c:v>
                </c:pt>
                <c:pt idx="2">
                  <c:v>484596</c:v>
                </c:pt>
                <c:pt idx="3">
                  <c:v>1756879</c:v>
                </c:pt>
                <c:pt idx="4">
                  <c:v>114358</c:v>
                </c:pt>
                <c:pt idx="5">
                  <c:v>25687</c:v>
                </c:pt>
                <c:pt idx="6">
                  <c:v>789456</c:v>
                </c:pt>
                <c:pt idx="7">
                  <c:v>456241</c:v>
                </c:pt>
                <c:pt idx="8">
                  <c:v>2156789</c:v>
                </c:pt>
                <c:pt idx="9">
                  <c:v>134896</c:v>
                </c:pt>
                <c:pt idx="10">
                  <c:v>6123478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31-4C53-90EA-0FEA944D8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43873728"/>
        <c:axId val="1443874560"/>
        <c:axId val="0"/>
      </c:bar3DChart>
      <c:catAx>
        <c:axId val="14438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4560"/>
        <c:crosses val="autoZero"/>
        <c:auto val="1"/>
        <c:lblAlgn val="ctr"/>
        <c:lblOffset val="100"/>
        <c:noMultiLvlLbl val="0"/>
      </c:catAx>
      <c:valAx>
        <c:axId val="144387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7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fld id="{3F1B3804-428A-4E0D-BBE6-5EE7087BE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9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E8C1-B71F-4BB2-BB4A-AE266F9ABA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295E-2845-4C6E-9714-4CBDE30C51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99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17A03F0A-1291-44FC-A00F-988560336B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2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34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752600"/>
            <a:ext cx="6934200" cy="43783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53415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30975"/>
            <a:ext cx="4038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fld id="{28093FB6-9F85-4EDD-AB73-29944C3649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1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9FF7-83B1-429D-815A-9D3A62A293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3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57318-3697-41B1-A175-00B4CAE7DD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379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4B91-7FB7-4D6C-8E69-6E14D24BF5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3F63-1512-4B2C-B999-53CA3BA7061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19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75C2-A940-4127-99A4-D7A678EB7A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BD96-A4C0-4F84-A69B-9082C9284A1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D7E5-4403-4F6C-87E9-AE7A5FEE43A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7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A57F-02FF-4441-BA6A-AC276575BC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3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157AFB-B2CA-4C3A-8539-5D1148739D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407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Quarterly </a:t>
            </a:r>
            <a:r>
              <a:rPr lang="en-US" altLang="en-US" smtClean="0"/>
              <a:t>Results</a:t>
            </a:r>
            <a:endParaRPr lang="en-US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Adventure Works | </a:t>
            </a:r>
            <a:r>
              <a:rPr lang="en-US" altLang="en-US" i="1" dirty="0" smtClean="0"/>
              <a:t>July 2020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Overview</a:t>
            </a:r>
            <a:endParaRPr lang="en-US" alt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363296"/>
              </p:ext>
            </p:extLst>
          </p:nvPr>
        </p:nvGraphicFramePr>
        <p:xfrm>
          <a:off x="685800" y="2011363"/>
          <a:ext cx="7772400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0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(West)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0308"/>
              </p:ext>
            </p:extLst>
          </p:nvPr>
        </p:nvGraphicFramePr>
        <p:xfrm>
          <a:off x="1971675" y="2026920"/>
          <a:ext cx="52006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$547,889.00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$2,547,462.00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$5,747,874.00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$5,478,965.00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$477,456.00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$484,596.00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$4,567,813.00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$1,756,879.00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$114,358.00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$135,795.00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$1,489,446.00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$789,456.00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$8,489,464.00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$456,241.00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$2,156,789.00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$134,896.00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$4,546,687.00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$6,123,478.00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National Q1 Sales Details (East)</a:t>
            </a:r>
            <a:endParaRPr lang="en-US" altLang="en-US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546649"/>
              </p:ext>
            </p:extLst>
          </p:nvPr>
        </p:nvGraphicFramePr>
        <p:xfrm>
          <a:off x="1901825" y="2026920"/>
          <a:ext cx="534035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Store #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Sales Goal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$456,468.00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$211,647.00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$12,315,615.00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$4,658,745.00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$6,467,446.00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$3,485,689.00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$4,648,798.00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$1,368,745.00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$6,513,184.00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$5,564,897.00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$1,631,564.00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$800,458.00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$1,561,564.00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$1,650,054.00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$187,484.00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$201,358.00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$9,787,984.00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$6,785,698.00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$6,487,874.00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$2,358,698.00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$4,564,564.00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$1,325,687.00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2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Earnings Reconciliation</a:t>
            </a: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type="tbl" idx="1"/>
          </p:nvPr>
        </p:nvGraphicFramePr>
        <p:xfrm>
          <a:off x="1143000" y="2057400"/>
          <a:ext cx="6400800" cy="361315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7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Reported Earnings (loss)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($.12)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Investment-related Write-downs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Gain on Sale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Investment 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Adjusted Earnings per Share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20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buFont typeface="Palatino Linotype" pitchFamily="18" charset="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Palatino Linotype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Balance Sheet Highlights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Reduced debt by more than 10%</a:t>
            </a:r>
          </a:p>
          <a:p>
            <a:r>
              <a:rPr lang="en-US" altLang="en-US"/>
              <a:t>Anticipate profits from sales of ancillary subsidiaries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Innovation and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3 new products/services in Research and Development</a:t>
            </a:r>
          </a:p>
          <a:p>
            <a:r>
              <a:rPr lang="en-US" altLang="en-US"/>
              <a:t>Rollout planned for new division</a:t>
            </a:r>
          </a:p>
          <a:p>
            <a:r>
              <a:rPr lang="en-US" altLang="en-US"/>
              <a:t>Campaigns targeting new markets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Additional capital flow anticipated in 3</a:t>
            </a:r>
            <a:r>
              <a:rPr lang="en-US" altLang="en-US" baseline="30000"/>
              <a:t>rd</a:t>
            </a:r>
            <a:r>
              <a:rPr lang="en-US" altLang="en-US"/>
              <a:t> Quarter</a:t>
            </a:r>
          </a:p>
          <a:p>
            <a:r>
              <a:rPr lang="en-US" altLang="en-US"/>
              <a:t>Development, marketing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10</TotalTime>
  <Words>286</Words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Palatino Linotype</vt:lpstr>
      <vt:lpstr>Wingdings</vt:lpstr>
      <vt:lpstr>Banded</vt:lpstr>
      <vt:lpstr>Quarterly Results</vt:lpstr>
      <vt:lpstr>National Q1 Sales Overview</vt:lpstr>
      <vt:lpstr>National Q1 Sales Details (West)</vt:lpstr>
      <vt:lpstr>National Q1 Sales Details (East)</vt:lpstr>
      <vt:lpstr>Earnings Reconciliation</vt:lpstr>
      <vt:lpstr>Balance Sheet Highlights</vt:lpstr>
      <vt:lpstr>Innovation and Marketing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2015-04-29T12:15:35Z</dcterms:created>
  <dcterms:modified xsi:type="dcterms:W3CDTF">2015-08-10T13:29:30Z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