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06" r:id="rId4"/>
  </p:sldMasterIdLst>
  <p:notesMasterIdLst>
    <p:notesMasterId r:id="rId11"/>
  </p:notesMasterIdLst>
  <p:handoutMasterIdLst>
    <p:handoutMasterId r:id="rId12"/>
  </p:handoutMasterIdLst>
  <p:sldIdLst>
    <p:sldId id="256" r:id="rId5"/>
    <p:sldId id="258" r:id="rId6"/>
    <p:sldId id="259" r:id="rId7"/>
    <p:sldId id="264" r:id="rId8"/>
    <p:sldId id="263" r:id="rId9"/>
    <p:sldId id="260" r:id="rId10"/>
  </p:sldIdLst>
  <p:sldSz cx="9144000" cy="6858000" type="screen4x3"/>
  <p:notesSz cx="6858000" cy="9144000"/>
  <p:defaultTextStyle>
    <a:defPPr>
      <a:defRPr lang="en-US"/>
    </a:defPPr>
    <a:lvl1pPr marL="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693" autoAdjust="0"/>
    <p:restoredTop sz="94660"/>
  </p:normalViewPr>
  <p:slideViewPr>
    <p:cSldViewPr>
      <p:cViewPr varScale="1">
        <p:scale>
          <a:sx n="111" d="100"/>
          <a:sy n="111" d="100"/>
        </p:scale>
        <p:origin x="246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</a:lstStyle>
          <a:p>
            <a:fld id="{209DC4D6-251A-4E32-9F58-5EF63A864BC7}" type="datetimeFigureOut">
              <a:rPr lang="en-US" smtClean="0"/>
              <a:pPr/>
              <a:t>8/10/2015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</a:lstStyle>
          <a:p>
            <a:fld id="{8457CA08-D0DF-4B92-803D-2F678DDCE25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223324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</a:lstStyle>
          <a:p>
            <a:fld id="{FE1E7E57-1F10-4268-99D2-CEDBAC6DAB5A}" type="datetimeFigureOut">
              <a:rPr lang="en-US" smtClean="0"/>
              <a:pPr/>
              <a:t>8/10/2015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</a:lstStyle>
          <a:p>
            <a:fld id="{1D2386A3-2E31-4C9B-B0BE-45709ADB984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91231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2386A3-2E31-4C9B-B0BE-45709ADB9841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Rot="1" noChangeAspect="1"/>
          </p:cNvSpPr>
          <p:nvPr>
            <p:ph type="sldImg"/>
          </p:nvPr>
        </p:nvSpPr>
        <p:spPr>
          <a:noFill/>
          <a:ln w="12700">
            <a:solidFill>
              <a:prstClr val="black"/>
            </a:solidFill>
          </a:ln>
        </p:spPr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Use multiple</a:t>
            </a:r>
            <a:r>
              <a:rPr lang="en-US" baseline="0" dirty="0" smtClean="0"/>
              <a:t> points, if necessary.</a:t>
            </a:r>
            <a:endParaRPr lang="en-US" dirty="0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2386A3-2E31-4C9B-B0BE-45709ADB9841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Rot="1" noChangeAspect="1"/>
          </p:cNvSpPr>
          <p:nvPr>
            <p:ph type="sldImg"/>
          </p:nvPr>
        </p:nvSpPr>
        <p:spPr>
          <a:noFill/>
          <a:ln w="12700">
            <a:solidFill>
              <a:prstClr val="black"/>
            </a:solidFill>
          </a:ln>
        </p:spPr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Use brief bullets and discuss</a:t>
            </a:r>
            <a:r>
              <a:rPr lang="en-US" baseline="0" dirty="0" smtClean="0"/>
              <a:t> details verbally.</a:t>
            </a:r>
            <a:endParaRPr lang="en-US" dirty="0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2386A3-2E31-4C9B-B0BE-45709ADB9841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Rot="1" noChangeAspect="1"/>
          </p:cNvSpPr>
          <p:nvPr>
            <p:ph type="sldImg"/>
          </p:nvPr>
        </p:nvSpPr>
        <p:spPr>
          <a:noFill/>
          <a:ln w="12700">
            <a:solidFill>
              <a:prstClr val="black"/>
            </a:solidFill>
          </a:ln>
        </p:spPr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Use brief bullets and discuss</a:t>
            </a:r>
            <a:r>
              <a:rPr lang="en-US" baseline="0" dirty="0" smtClean="0"/>
              <a:t> details verbally.</a:t>
            </a:r>
            <a:endParaRPr lang="en-US" dirty="0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2386A3-2E31-4C9B-B0BE-45709ADB9841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2386A3-2E31-4C9B-B0BE-45709ADB9841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sphere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50374" y="0"/>
            <a:ext cx="2293626" cy="68580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38400" y="3581400"/>
            <a:ext cx="3962400" cy="2133600"/>
          </a:xfrm>
        </p:spPr>
        <p:txBody>
          <a:bodyPr anchor="t">
            <a:normAutofit/>
          </a:bodyPr>
          <a:lstStyle>
            <a:lvl1pPr marL="0" indent="0" algn="r">
              <a:buNone/>
              <a:defRPr sz="14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>
          <a:xfrm>
            <a:off x="2438400" y="1447800"/>
            <a:ext cx="3962400" cy="2133600"/>
          </a:xfrm>
        </p:spPr>
        <p:txBody>
          <a:bodyPr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>
          <a:xfrm>
            <a:off x="3582988" y="6426201"/>
            <a:ext cx="2819399" cy="126999"/>
          </a:xfrm>
        </p:spPr>
        <p:txBody>
          <a:bodyPr/>
          <a:lstStyle/>
          <a:p>
            <a:fld id="{1A33440A-D04E-4FB0-ACBB-D1FD42651063}" type="datetime1">
              <a:rPr lang="en-US" smtClean="0"/>
              <a:pPr/>
              <a:t>8/10/2015</a:t>
            </a:fld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>
          <a:xfrm>
            <a:off x="6414976" y="6400800"/>
            <a:ext cx="457200" cy="152400"/>
          </a:xfrm>
        </p:spPr>
        <p:txBody>
          <a:bodyPr/>
          <a:lstStyle>
            <a:lvl1pPr algn="r">
              <a:defRPr/>
            </a:lvl1pPr>
          </a:lstStyle>
          <a:p>
            <a:fld id="{E5C7EF4D-DD50-400C-9F04-EB20CB99416E}" type="slidenum">
              <a:rPr lang="en-US" sz="2800" smtClean="0">
                <a:solidFill>
                  <a:schemeClr val="tx2"/>
                </a:solidFill>
              </a:rPr>
              <a:pPr/>
              <a:t>‹#›</a:t>
            </a:fld>
            <a:endParaRPr 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>
          <a:xfrm>
            <a:off x="3581400" y="6296248"/>
            <a:ext cx="2820987" cy="15240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3440A-D04E-4FB0-ACBB-D1FD42651063}" type="datetime1">
              <a:rPr lang="en-US" smtClean="0"/>
              <a:pPr/>
              <a:t>8/10/2015</a:t>
            </a:fld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5C7EF4D-DD50-400C-9F04-EB20CB99416E}" type="slidenum">
              <a:rPr lang="en-US" sz="2800" smtClean="0">
                <a:solidFill>
                  <a:schemeClr val="tx2"/>
                </a:solidFill>
              </a:rPr>
              <a:pPr/>
              <a:t>‹#›</a:t>
            </a:fld>
            <a:endParaRPr 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3440A-D04E-4FB0-ACBB-D1FD42651063}" type="datetime1">
              <a:rPr lang="en-US" smtClean="0"/>
              <a:pPr/>
              <a:t>8/10/2015</a:t>
            </a:fld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5C7EF4D-DD50-400C-9F04-EB20CB99416E}" type="slidenum">
              <a:rPr lang="en-US" sz="2800" smtClean="0">
                <a:solidFill>
                  <a:schemeClr val="tx2"/>
                </a:solidFill>
              </a:rPr>
              <a:pPr/>
              <a:t>‹#›</a:t>
            </a:fld>
            <a:endParaRPr 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3657600" cy="5714999"/>
          </a:xfrm>
        </p:spPr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3440A-D04E-4FB0-ACBB-D1FD42651063}" type="datetime1">
              <a:rPr lang="en-US" smtClean="0"/>
              <a:pPr/>
              <a:t>8/10/2015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5C7EF4D-DD50-400C-9F04-EB20CB99416E}" type="slidenum">
              <a:rPr lang="en-US" sz="2800" smtClean="0">
                <a:solidFill>
                  <a:schemeClr val="tx2"/>
                </a:solidFill>
              </a:rPr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phere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58000" y="0"/>
            <a:ext cx="2293626" cy="6858000"/>
          </a:xfrm>
          <a:prstGeom prst="rect">
            <a:avLst/>
          </a:prstGeom>
        </p:spPr>
      </p:pic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839788" y="6426201"/>
            <a:ext cx="2819399" cy="126999"/>
          </a:xfrm>
        </p:spPr>
        <p:txBody>
          <a:bodyPr/>
          <a:lstStyle/>
          <a:p>
            <a:fld id="{619FADA7-12A5-4168-87FD-0A7BA931419B}" type="datetime1">
              <a:rPr lang="en-US" smtClean="0"/>
              <a:pPr/>
              <a:t>8/10/2015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4116388" y="6400800"/>
            <a:ext cx="533400" cy="152400"/>
          </a:xfrm>
        </p:spPr>
        <p:txBody>
          <a:bodyPr/>
          <a:lstStyle/>
          <a:p>
            <a:fld id="{A86442B7-F7A6-44F5-A940-BF91B5A1AE3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838200" y="6296248"/>
            <a:ext cx="2820987" cy="15240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>
          <a:xfrm>
            <a:off x="457200" y="1828800"/>
            <a:ext cx="3200400" cy="1752600"/>
          </a:xfrm>
        </p:spPr>
        <p:txBody>
          <a:bodyPr anchor="b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57200" y="3578224"/>
            <a:ext cx="3200645" cy="1459767"/>
          </a:xfrm>
        </p:spPr>
        <p:txBody>
          <a:bodyPr anchor="t">
            <a:norm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Clr>
                <a:schemeClr val="tx1">
                  <a:lumMod val="50000"/>
                  <a:lumOff val="50000"/>
                </a:schemeClr>
              </a:buClr>
              <a:buFont typeface="Wingdings" pitchFamily="2" charset="2"/>
              <a:buNone/>
              <a:defRPr lang="en-US" sz="140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3429000"/>
            <a:ext cx="3124200" cy="2667000"/>
          </a:xfrm>
        </p:spPr>
        <p:txBody>
          <a:bodyPr>
            <a:normAutofit/>
          </a:bodyPr>
          <a:lstStyle>
            <a:lvl1pPr marL="228600" indent="-182880"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457200"/>
            <a:ext cx="3124200" cy="2667000"/>
          </a:xfrm>
        </p:spPr>
        <p:txBody>
          <a:bodyPr>
            <a:normAutofit/>
          </a:bodyPr>
          <a:lstStyle>
            <a:lvl1pPr marL="228600" indent="-182880"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876800" y="457200"/>
            <a:ext cx="2819400" cy="571499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C5A2C-8CF9-418C-929E-59F23F70E5F3}" type="datetime1">
              <a:rPr lang="en-US" smtClean="0"/>
              <a:pPr/>
              <a:t>8/10/2015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86442B7-F7A6-44F5-A940-BF91B5A1AE3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75238"/>
            <a:ext cx="3581400" cy="411162"/>
          </a:xfrm>
        </p:spPr>
        <p:txBody>
          <a:bodyPr anchor="b">
            <a:noAutofit/>
          </a:bodyPr>
          <a:lstStyle>
            <a:lvl1pPr marL="0" indent="0" algn="ctr">
              <a:buNone/>
              <a:defRPr sz="1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675288"/>
            <a:ext cx="3581400" cy="2525112"/>
          </a:xfrm>
        </p:spPr>
        <p:txBody>
          <a:bodyPr anchor="t">
            <a:normAutofit/>
          </a:bodyPr>
          <a:lstStyle>
            <a:lvl1pPr marL="228600" indent="-182880"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 baseline="0"/>
            </a:lvl4pPr>
            <a:lvl5pPr>
              <a:buFont typeface="Wingdings" pitchFamily="2" charset="2"/>
              <a:buChar char="§"/>
              <a:defRPr sz="1400"/>
            </a:lvl5pPr>
            <a:lvl6pPr>
              <a:buFont typeface="Wingdings" pitchFamily="2" charset="2"/>
              <a:buChar char="§"/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7199" y="3429000"/>
            <a:ext cx="3581400" cy="411162"/>
          </a:xfrm>
        </p:spPr>
        <p:txBody>
          <a:bodyPr anchor="b">
            <a:noAutofit/>
          </a:bodyPr>
          <a:lstStyle>
            <a:lvl1pPr marL="0" indent="0" algn="ctr">
              <a:buNone/>
              <a:defRPr sz="1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7199" y="3840162"/>
            <a:ext cx="3581400" cy="2515198"/>
          </a:xfrm>
        </p:spPr>
        <p:txBody>
          <a:bodyPr anchor="t">
            <a:normAutofit/>
          </a:bodyPr>
          <a:lstStyle>
            <a:lvl1pPr marL="228600" indent="-182880"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876800" y="457200"/>
            <a:ext cx="2819400" cy="571499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69BAF-DF50-49A9-A24B-E772F34D4EE8}" type="datetime1">
              <a:rPr lang="en-US" smtClean="0"/>
              <a:pPr/>
              <a:t>8/10/2015</a:t>
            </a:fld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86442B7-F7A6-44F5-A940-BF91B5A1AE3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33800" y="457200"/>
            <a:ext cx="3962400" cy="5715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29F9C-0FE7-4725-BBF1-3A439DEFF6B8}" type="datetime1">
              <a:rPr lang="en-US" smtClean="0"/>
              <a:pPr/>
              <a:t>8/10/2015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86442B7-F7A6-44F5-A940-BF91B5A1AE3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92ABE-290F-4556-9BE6-EA283C4356C3}" type="datetime1">
              <a:rPr lang="en-US" smtClean="0"/>
              <a:pPr/>
              <a:t>8/10/2015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86442B7-F7A6-44F5-A940-BF91B5A1AE3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81600" y="1676400"/>
            <a:ext cx="2514600" cy="1874837"/>
          </a:xfrm>
        </p:spPr>
        <p:txBody>
          <a:bodyPr anchor="b">
            <a:normAutofit/>
          </a:bodyPr>
          <a:lstStyle>
            <a:lvl1pPr algn="r">
              <a:defRPr sz="2000" b="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76400"/>
            <a:ext cx="4700016" cy="3505200"/>
          </a:xfrm>
        </p:spPr>
        <p:txBody>
          <a:bodyPr>
            <a:normAutofit/>
          </a:bodyPr>
          <a:lstStyle>
            <a:lvl1pPr marL="228600" indent="-182880"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86400" y="3552372"/>
            <a:ext cx="2209800" cy="1629228"/>
          </a:xfrm>
        </p:spPr>
        <p:txBody>
          <a:bodyPr anchor="t">
            <a:normAutofit/>
          </a:bodyPr>
          <a:lstStyle>
            <a:lvl1pPr marL="0" indent="0" algn="r">
              <a:buNone/>
              <a:defRPr sz="12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37221-B4EC-499E-8F13-52A4FCD99E36}" type="datetime1">
              <a:rPr lang="en-US" smtClean="0"/>
              <a:pPr/>
              <a:t>8/10/2015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86442B7-F7A6-44F5-A940-BF91B5A1AE3C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4800" y="1676400"/>
            <a:ext cx="4696967" cy="35052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5181600" y="1676400"/>
            <a:ext cx="2514600" cy="1875972"/>
          </a:xfrm>
        </p:spPr>
        <p:txBody>
          <a:bodyPr anchor="b">
            <a:normAutofit/>
          </a:bodyPr>
          <a:lstStyle>
            <a:lvl1pPr algn="r">
              <a:defRPr sz="2000" b="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2"/>
          </p:nvPr>
        </p:nvSpPr>
        <p:spPr>
          <a:xfrm>
            <a:off x="5486400" y="3552372"/>
            <a:ext cx="2209800" cy="1629228"/>
          </a:xfrm>
        </p:spPr>
        <p:txBody>
          <a:bodyPr anchor="t">
            <a:normAutofit/>
          </a:bodyPr>
          <a:lstStyle>
            <a:lvl1pPr marL="0" indent="0" algn="r">
              <a:buNone/>
              <a:defRPr sz="12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6F042D-FBEA-40C8-ACF1-388DE857BC66}" type="datetime1">
              <a:rPr lang="en-US" smtClean="0"/>
              <a:pPr/>
              <a:t>8/10/2015</a:t>
            </a:fld>
            <a:endParaRPr lang="en-US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86442B7-F7A6-44F5-A940-BF91B5A1AE3C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sphere2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8823693" y="0"/>
            <a:ext cx="320307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76800" y="457200"/>
            <a:ext cx="2819400" cy="5715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457200"/>
            <a:ext cx="3657600" cy="57149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7772400" y="6400800"/>
            <a:ext cx="533400" cy="152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algn="ctr"/>
            <a:fld id="{E5C7EF4D-DD50-400C-9F04-EB20CB99416E}" type="slidenum">
              <a:rPr lang="en-US" sz="2800" smtClean="0">
                <a:solidFill>
                  <a:schemeClr val="tx2"/>
                </a:solidFill>
              </a:rPr>
              <a:pPr algn="ctr"/>
              <a:t>‹#›</a:t>
            </a:fld>
            <a:endParaRPr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2"/>
          </p:nvPr>
        </p:nvSpPr>
        <p:spPr>
          <a:xfrm>
            <a:off x="4876801" y="6426201"/>
            <a:ext cx="2819399" cy="1269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algn="r"/>
            <a:fld id="{1A33440A-D04E-4FB0-ACBB-D1FD42651063}" type="datetime1">
              <a:rPr lang="en-US" smtClean="0"/>
              <a:pPr algn="r"/>
              <a:t>8/10/2015</a:t>
            </a:fld>
            <a:endParaRPr lang="en-US" sz="1200">
              <a:solidFill>
                <a:schemeClr val="bg2">
                  <a:shade val="50000"/>
                </a:schemeClr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4875213" y="6296248"/>
            <a:ext cx="2820987" cy="1524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50">
                <a:solidFill>
                  <a:schemeClr val="tx1"/>
                </a:solidFill>
              </a:defRPr>
            </a:lvl1pPr>
          </a:lstStyle>
          <a:p>
            <a:endParaRPr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  <p:sldLayoutId id="2147483711" r:id="rId5"/>
    <p:sldLayoutId id="2147483712" r:id="rId6"/>
    <p:sldLayoutId id="2147483713" r:id="rId7"/>
    <p:sldLayoutId id="2147483714" r:id="rId8"/>
    <p:sldLayoutId id="2147483715" r:id="rId9"/>
    <p:sldLayoutId id="2147483716" r:id="rId10"/>
    <p:sldLayoutId id="2147483717" r:id="rId11"/>
  </p:sldLayoutIdLst>
  <p:timing>
    <p:tnLst>
      <p:par>
        <p:cTn id="1" dur="indefinite" restart="never" nodeType="tmRoot"/>
      </p:par>
    </p:tnLst>
  </p:timing>
  <p:txStyles>
    <p:titleStyle>
      <a:lvl1pPr algn="r" defTabSz="914400" rtl="0" eaLnBrk="1" latinLnBrk="0" hangingPunct="1">
        <a:spcBef>
          <a:spcPct val="0"/>
        </a:spcBef>
        <a:buNone/>
        <a:defRPr sz="2800" kern="1200">
          <a:gradFill>
            <a:gsLst>
              <a:gs pos="0">
                <a:schemeClr val="tx1">
                  <a:lumMod val="50000"/>
                </a:schemeClr>
              </a:gs>
              <a:gs pos="61000">
                <a:schemeClr val="tx1"/>
              </a:gs>
            </a:gsLst>
            <a:lin ang="5400000" scaled="0"/>
          </a:gradFill>
          <a:effectLst/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8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1pPr>
      <a:lvl2pPr marL="41148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2pPr>
      <a:lvl3pPr marL="59436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3pPr>
      <a:lvl4pPr marL="77724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4pPr>
      <a:lvl5pPr marL="96012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5pPr>
      <a:lvl6pPr marL="1143000" indent="-182880" algn="l" defTabSz="914400" rtl="0" eaLnBrk="1" latinLnBrk="0" hangingPunct="1">
        <a:spcBef>
          <a:spcPts val="288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325880" indent="-182880" algn="l" defTabSz="914400" rtl="0" eaLnBrk="1" latinLnBrk="0" hangingPunct="1">
        <a:spcBef>
          <a:spcPts val="288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508760" indent="-182880" algn="l" defTabSz="914400" rtl="0" eaLnBrk="1" latinLnBrk="0" hangingPunct="1">
        <a:spcBef>
          <a:spcPts val="288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691640" indent="-182880" algn="l" defTabSz="914400" rtl="0" eaLnBrk="1" latinLnBrk="0" hangingPunct="1">
        <a:spcBef>
          <a:spcPts val="288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Project Summary</a:t>
            </a:r>
            <a:endParaRPr lang="en-US" dirty="0"/>
          </a:p>
        </p:txBody>
      </p:sp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Addressing Absenteeism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 improve flexibility for necessary absences</a:t>
            </a:r>
            <a:endParaRPr lang="en-US" dirty="0"/>
          </a:p>
          <a:p>
            <a:r>
              <a:rPr lang="en-US" dirty="0" smtClean="0"/>
              <a:t>To reduce unnecessary absences</a:t>
            </a:r>
          </a:p>
          <a:p>
            <a:r>
              <a:rPr lang="en-US" dirty="0" smtClean="0"/>
              <a:t>To educate employees about the cost of absenteeism</a:t>
            </a:r>
          </a:p>
        </p:txBody>
      </p:sp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Program Goals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ontent Placeholder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96372720"/>
              </p:ext>
            </p:extLst>
          </p:nvPr>
        </p:nvGraphicFramePr>
        <p:xfrm>
          <a:off x="1569974" y="4191000"/>
          <a:ext cx="6004052" cy="1483360"/>
        </p:xfrm>
        <a:graphic>
          <a:graphicData uri="http://schemas.openxmlformats.org/drawingml/2006/table">
            <a:tbl>
              <a:tblPr firstRow="1" lastRow="1" bandRow="1">
                <a:tableStyleId>{5DA37D80-6434-44D0-A028-1B22A696006F}</a:tableStyleId>
              </a:tblPr>
              <a:tblGrid>
                <a:gridCol w="2175002">
                  <a:extLst>
                    <a:ext uri="{9D8B030D-6E8A-4147-A177-3AD203B41FA5}">
                      <a16:colId xmlns:a16="http://schemas.microsoft.com/office/drawing/2014/main" val="1047361204"/>
                    </a:ext>
                  </a:extLst>
                </a:gridCol>
                <a:gridCol w="1276350">
                  <a:extLst>
                    <a:ext uri="{9D8B030D-6E8A-4147-A177-3AD203B41FA5}">
                      <a16:colId xmlns:a16="http://schemas.microsoft.com/office/drawing/2014/main" val="995066429"/>
                    </a:ext>
                  </a:extLst>
                </a:gridCol>
                <a:gridCol w="1276350">
                  <a:extLst>
                    <a:ext uri="{9D8B030D-6E8A-4147-A177-3AD203B41FA5}">
                      <a16:colId xmlns:a16="http://schemas.microsoft.com/office/drawing/2014/main" val="220709979"/>
                    </a:ext>
                  </a:extLst>
                </a:gridCol>
                <a:gridCol w="1276350">
                  <a:extLst>
                    <a:ext uri="{9D8B030D-6E8A-4147-A177-3AD203B41FA5}">
                      <a16:colId xmlns:a16="http://schemas.microsoft.com/office/drawing/2014/main" val="266121387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2020</a:t>
                      </a:r>
                      <a:endParaRPr lang="en-US" dirty="0"/>
                    </a:p>
                  </a:txBody>
                  <a:tcPr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2021</a:t>
                      </a:r>
                      <a:endParaRPr lang="en-US" dirty="0"/>
                    </a:p>
                  </a:txBody>
                  <a:tcPr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2022</a:t>
                      </a:r>
                      <a:endParaRPr lang="en-US" dirty="0"/>
                    </a:p>
                  </a:txBody>
                  <a:tcPr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836053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Excused</a:t>
                      </a:r>
                      <a:r>
                        <a:rPr lang="en-US" baseline="0" dirty="0" smtClean="0"/>
                        <a:t> Absences</a:t>
                      </a:r>
                      <a:endParaRPr lang="en-US" dirty="0"/>
                    </a:p>
                  </a:txBody>
                  <a:tcPr>
                    <a:lnL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10,568</a:t>
                      </a:r>
                      <a:endParaRPr lang="en-US" dirty="0"/>
                    </a:p>
                  </a:txBody>
                  <a:tcP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12,655</a:t>
                      </a:r>
                      <a:endParaRPr lang="en-US" dirty="0"/>
                    </a:p>
                  </a:txBody>
                  <a:tcP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12,622</a:t>
                      </a:r>
                      <a:endParaRPr lang="en-US" dirty="0"/>
                    </a:p>
                  </a:txBody>
                  <a:tcPr>
                    <a:lnR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4780774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Unexcused</a:t>
                      </a:r>
                      <a:r>
                        <a:rPr lang="en-US" baseline="0" dirty="0" smtClean="0"/>
                        <a:t> Absences</a:t>
                      </a:r>
                      <a:endParaRPr lang="en-US" dirty="0"/>
                    </a:p>
                  </a:txBody>
                  <a:tcPr>
                    <a:lnL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15,410</a:t>
                      </a:r>
                      <a:endParaRPr lang="en-US" dirty="0"/>
                    </a:p>
                  </a:txBody>
                  <a:tcPr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18,000</a:t>
                      </a:r>
                      <a:endParaRPr lang="en-US" dirty="0"/>
                    </a:p>
                  </a:txBody>
                  <a:tcPr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21,851</a:t>
                      </a:r>
                      <a:endParaRPr lang="en-US" dirty="0"/>
                    </a:p>
                  </a:txBody>
                  <a:tcPr>
                    <a:lnR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25660005"/>
                  </a:ext>
                </a:extLst>
              </a:tr>
              <a:tr h="370840">
                <a:tc gridSpan="4">
                  <a:txBody>
                    <a:bodyPr/>
                    <a:lstStyle/>
                    <a:p>
                      <a:r>
                        <a:rPr lang="en-US" dirty="0" smtClean="0"/>
                        <a:t>We need a plan to address</a:t>
                      </a:r>
                      <a:r>
                        <a:rPr lang="en-US" baseline="0" dirty="0" smtClean="0"/>
                        <a:t> absenteeism.</a:t>
                      </a:r>
                      <a:endParaRPr lang="en-US" dirty="0"/>
                    </a:p>
                  </a:txBody>
                  <a:tcP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71095111"/>
                  </a:ext>
                </a:extLst>
              </a:tr>
            </a:tbl>
          </a:graphicData>
        </a:graphic>
      </p:graphicFrame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Historical Data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Projections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51596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Absenteeism Process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76302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Did We Get Here?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Composite">
  <a:themeElements>
    <a:clrScheme name="Composite">
      <a:dk1>
        <a:sysClr val="windowText" lastClr="000000"/>
      </a:dk1>
      <a:lt1>
        <a:sysClr val="window" lastClr="FFFFFF"/>
      </a:lt1>
      <a:dk2>
        <a:srgbClr val="5B6973"/>
      </a:dk2>
      <a:lt2>
        <a:srgbClr val="E7ECED"/>
      </a:lt2>
      <a:accent1>
        <a:srgbClr val="98C723"/>
      </a:accent1>
      <a:accent2>
        <a:srgbClr val="59B0B9"/>
      </a:accent2>
      <a:accent3>
        <a:srgbClr val="DEAE00"/>
      </a:accent3>
      <a:accent4>
        <a:srgbClr val="B77BB4"/>
      </a:accent4>
      <a:accent5>
        <a:srgbClr val="E0773C"/>
      </a:accent5>
      <a:accent6>
        <a:srgbClr val="A98D63"/>
      </a:accent6>
      <a:hlink>
        <a:srgbClr val="26CBEC"/>
      </a:hlink>
      <a:folHlink>
        <a:srgbClr val="598C8C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ompos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5000"/>
                <a:satMod val="300000"/>
              </a:schemeClr>
            </a:gs>
            <a:gs pos="12000">
              <a:schemeClr val="phClr">
                <a:tint val="50000"/>
                <a:shade val="90000"/>
                <a:satMod val="250000"/>
              </a:schemeClr>
            </a:gs>
            <a:gs pos="100000">
              <a:schemeClr val="phClr">
                <a:tint val="85000"/>
                <a:shade val="75000"/>
                <a:satMod val="1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75000"/>
                <a:shade val="95000"/>
                <a:satMod val="175000"/>
              </a:schemeClr>
            </a:gs>
            <a:gs pos="12000">
              <a:schemeClr val="phClr">
                <a:tint val="90000"/>
                <a:shade val="90000"/>
                <a:satMod val="150000"/>
              </a:schemeClr>
            </a:gs>
            <a:gs pos="100000">
              <a:schemeClr val="phClr">
                <a:tint val="100000"/>
                <a:shade val="75000"/>
                <a:satMod val="150000"/>
              </a:schemeClr>
            </a:gs>
          </a:gsLst>
          <a:lin ang="16200000" scaled="1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freezing" dir="t">
              <a:rot lat="0" lon="0" rev="6000000"/>
            </a:lightRig>
          </a:scene3d>
          <a:sp3d contourW="12700" prstMaterial="dkEdge">
            <a:bevelT w="44450" h="25400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80000"/>
                <a:satMod val="110000"/>
                <a:lumMod val="80000"/>
              </a:schemeClr>
            </a:gs>
            <a:gs pos="79000">
              <a:schemeClr val="phClr">
                <a:tint val="100000"/>
                <a:shade val="90000"/>
                <a:satMod val="105000"/>
                <a:lumMod val="100000"/>
              </a:schemeClr>
            </a:gs>
            <a:gs pos="100000">
              <a:schemeClr val="phClr">
                <a:tint val="95000"/>
                <a:shade val="100000"/>
                <a:satMod val="110000"/>
                <a:lumMod val="11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hade val="100000"/>
                <a:satMod val="100000"/>
                <a:lumMod val="110000"/>
              </a:schemeClr>
            </a:gs>
            <a:gs pos="83000">
              <a:schemeClr val="phClr">
                <a:shade val="75000"/>
                <a:satMod val="200000"/>
              </a:schemeClr>
            </a:gs>
            <a:gs pos="100000">
              <a:schemeClr val="phClr">
                <a:shade val="90000"/>
                <a:satMod val="200000"/>
              </a:schemeClr>
            </a:gs>
          </a:gsLst>
          <a:path path="circle">
            <a:fillToRect l="75000" t="100000" b="3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6EDDDB5EE6D98C44930B742096920B300400F5B6D36B3EF94B4E9A635CDF2A18F5B8" ma:contentTypeVersion="30" ma:contentTypeDescription="Create a new document." ma:contentTypeScope="" ma:versionID="b6358c8e9ccf10d22debe3a56dce56ac"/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/>
</file>

<file path=customXml/itemProps1.xml><?xml version="1.0" encoding="utf-8"?>
<ds:datastoreItem xmlns:ds="http://schemas.openxmlformats.org/officeDocument/2006/customXml" ds:itemID="{C1DE0C9A-E7EA-4130-A638-8C6570FF0C4E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ECFEED9A-8382-41B0-9D45-F76C0CB36BDD}">
  <ds:schemaRefs>
    <ds:schemaRef ds:uri="http://schemas.microsoft.com/office/2006/metadata/contentType"/>
    <ds:schemaRef ds:uri="http://schemas.microsoft.com/office/2006/metadata/properties/metaAttributes"/>
  </ds:schemaRefs>
</ds:datastoreItem>
</file>

<file path=customXml/itemProps3.xml><?xml version="1.0" encoding="utf-8"?>
<ds:datastoreItem xmlns:ds="http://schemas.openxmlformats.org/officeDocument/2006/customXml" ds:itemID="{B94CD6CB-299C-4096-BA81-38593B3F5295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85</Words>
  <PresentationFormat>On-screen Show (4:3)</PresentationFormat>
  <Paragraphs>30</Paragraphs>
  <Slides>6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Calibri</vt:lpstr>
      <vt:lpstr>Calibri Light</vt:lpstr>
      <vt:lpstr>Wingdings</vt:lpstr>
      <vt:lpstr>Composite</vt:lpstr>
      <vt:lpstr>Addressing Absenteeism</vt:lpstr>
      <vt:lpstr>Program Goals</vt:lpstr>
      <vt:lpstr>Historical Data</vt:lpstr>
      <vt:lpstr>Future Projections</vt:lpstr>
      <vt:lpstr>Absenteeism Process</vt:lpstr>
      <vt:lpstr>How Did We Get Here?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dcterms:created xsi:type="dcterms:W3CDTF">2010-10-07T17:17:53Z</dcterms:created>
  <dcterms:modified xsi:type="dcterms:W3CDTF">2015-08-10T11:36:02Z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TC101671299990</vt:lpwstr>
  </property>
</Properties>
</file>